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3"/>
  </p:notesMasterIdLst>
  <p:handoutMasterIdLst>
    <p:handoutMasterId r:id="rId14"/>
  </p:handoutMasterIdLst>
  <p:sldIdLst>
    <p:sldId id="1083" r:id="rId2"/>
    <p:sldId id="1391" r:id="rId3"/>
    <p:sldId id="1394" r:id="rId4"/>
    <p:sldId id="1392" r:id="rId5"/>
    <p:sldId id="1390" r:id="rId6"/>
    <p:sldId id="1393" r:id="rId7"/>
    <p:sldId id="1395" r:id="rId8"/>
    <p:sldId id="1396" r:id="rId9"/>
    <p:sldId id="1397" r:id="rId10"/>
    <p:sldId id="1399" r:id="rId11"/>
    <p:sldId id="1400" r:id="rId12"/>
  </p:sldIdLst>
  <p:sldSz cx="9144000" cy="5143500" type="screen16x9"/>
  <p:notesSz cx="69850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3200" kern="1200">
        <a:solidFill>
          <a:schemeClr val="tx1"/>
        </a:solidFill>
        <a:latin typeface="Arial" charset="0"/>
        <a:ea typeface="+mn-ea"/>
        <a:cs typeface="+mn-cs"/>
      </a:defRPr>
    </a:lvl1pPr>
    <a:lvl2pPr marL="457200" algn="l" rtl="0" eaLnBrk="0" fontAlgn="base" hangingPunct="0">
      <a:spcBef>
        <a:spcPct val="0"/>
      </a:spcBef>
      <a:spcAft>
        <a:spcPct val="0"/>
      </a:spcAft>
      <a:defRPr sz="3200" kern="1200">
        <a:solidFill>
          <a:schemeClr val="tx1"/>
        </a:solidFill>
        <a:latin typeface="Arial" charset="0"/>
        <a:ea typeface="+mn-ea"/>
        <a:cs typeface="+mn-cs"/>
      </a:defRPr>
    </a:lvl2pPr>
    <a:lvl3pPr marL="914400" algn="l" rtl="0" eaLnBrk="0" fontAlgn="base" hangingPunct="0">
      <a:spcBef>
        <a:spcPct val="0"/>
      </a:spcBef>
      <a:spcAft>
        <a:spcPct val="0"/>
      </a:spcAft>
      <a:defRPr sz="3200" kern="1200">
        <a:solidFill>
          <a:schemeClr val="tx1"/>
        </a:solidFill>
        <a:latin typeface="Arial" charset="0"/>
        <a:ea typeface="+mn-ea"/>
        <a:cs typeface="+mn-cs"/>
      </a:defRPr>
    </a:lvl3pPr>
    <a:lvl4pPr marL="1371600" algn="l" rtl="0" eaLnBrk="0" fontAlgn="base" hangingPunct="0">
      <a:spcBef>
        <a:spcPct val="0"/>
      </a:spcBef>
      <a:spcAft>
        <a:spcPct val="0"/>
      </a:spcAft>
      <a:defRPr sz="3200" kern="1200">
        <a:solidFill>
          <a:schemeClr val="tx1"/>
        </a:solidFill>
        <a:latin typeface="Arial" charset="0"/>
        <a:ea typeface="+mn-ea"/>
        <a:cs typeface="+mn-cs"/>
      </a:defRPr>
    </a:lvl4pPr>
    <a:lvl5pPr marL="1828800" algn="l"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3">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3399"/>
    <a:srgbClr val="D7E4BE"/>
    <a:srgbClr val="0330D8"/>
    <a:srgbClr val="00FFFF"/>
    <a:srgbClr val="F0E1C8"/>
    <a:srgbClr val="F2E4CE"/>
    <a:srgbClr val="F4E8D4"/>
    <a:srgbClr val="0066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24" autoAdjust="0"/>
    <p:restoredTop sz="86939" autoAdjust="0"/>
  </p:normalViewPr>
  <p:slideViewPr>
    <p:cSldViewPr snapToGrid="0">
      <p:cViewPr>
        <p:scale>
          <a:sx n="140" d="100"/>
          <a:sy n="140" d="100"/>
        </p:scale>
        <p:origin x="464" y="208"/>
      </p:cViewPr>
      <p:guideLst>
        <p:guide orient="horz" pos="162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11" d="100"/>
        <a:sy n="111" d="100"/>
      </p:scale>
      <p:origin x="0" y="4352"/>
    </p:cViewPr>
  </p:sorterViewPr>
  <p:notesViewPr>
    <p:cSldViewPr snapToGrid="0">
      <p:cViewPr varScale="1">
        <p:scale>
          <a:sx n="131" d="100"/>
          <a:sy n="131" d="100"/>
        </p:scale>
        <p:origin x="4008" y="176"/>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0"/>
            <a:ext cx="3044053" cy="457200"/>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defTabSz="912813">
              <a:defRPr sz="1200"/>
            </a:lvl1pPr>
          </a:lstStyle>
          <a:p>
            <a:r>
              <a:rPr lang="en-US"/>
              <a:t>GW Summit Memphis 2008</a:t>
            </a:r>
          </a:p>
        </p:txBody>
      </p:sp>
      <p:sp>
        <p:nvSpPr>
          <p:cNvPr id="3075" name="Rectangle 3"/>
          <p:cNvSpPr>
            <a:spLocks noGrp="1" noChangeArrowheads="1"/>
          </p:cNvSpPr>
          <p:nvPr>
            <p:ph type="dt" sz="quarter" idx="1"/>
          </p:nvPr>
        </p:nvSpPr>
        <p:spPr bwMode="auto">
          <a:xfrm>
            <a:off x="3958379" y="0"/>
            <a:ext cx="3045637" cy="457200"/>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algn="r" defTabSz="912813">
              <a:defRPr sz="1200"/>
            </a:lvl1pPr>
          </a:lstStyle>
          <a:p>
            <a:r>
              <a:rPr lang="en-US"/>
              <a:t>April 1, 2008</a:t>
            </a:r>
          </a:p>
        </p:txBody>
      </p:sp>
      <p:sp>
        <p:nvSpPr>
          <p:cNvPr id="3076" name="Rectangle 4"/>
          <p:cNvSpPr>
            <a:spLocks noGrp="1" noChangeArrowheads="1"/>
          </p:cNvSpPr>
          <p:nvPr>
            <p:ph type="ftr" sz="quarter" idx="2"/>
          </p:nvPr>
        </p:nvSpPr>
        <p:spPr bwMode="auto">
          <a:xfrm>
            <a:off x="1" y="8839200"/>
            <a:ext cx="3044053" cy="458788"/>
          </a:xfrm>
          <a:prstGeom prst="rect">
            <a:avLst/>
          </a:prstGeom>
          <a:noFill/>
          <a:ln w="9525">
            <a:noFill/>
            <a:miter lim="800000"/>
            <a:headEnd/>
            <a:tailEnd/>
          </a:ln>
          <a:effectLst/>
        </p:spPr>
        <p:txBody>
          <a:bodyPr vert="horz" wrap="square" lIns="91406" tIns="45703" rIns="91406" bIns="45703" numCol="1" anchor="b" anchorCtr="0" compatLnSpc="1">
            <a:prstTxWarp prst="textNoShape">
              <a:avLst/>
            </a:prstTxWarp>
          </a:bodyPr>
          <a:lstStyle>
            <a:lvl1pPr defTabSz="912813">
              <a:defRPr sz="1200"/>
            </a:lvl1pPr>
          </a:lstStyle>
          <a:p>
            <a:endParaRPr lang="en-US"/>
          </a:p>
        </p:txBody>
      </p:sp>
      <p:sp>
        <p:nvSpPr>
          <p:cNvPr id="3077" name="Rectangle 5"/>
          <p:cNvSpPr>
            <a:spLocks noGrp="1" noChangeArrowheads="1"/>
          </p:cNvSpPr>
          <p:nvPr>
            <p:ph type="sldNum" sz="quarter" idx="3"/>
          </p:nvPr>
        </p:nvSpPr>
        <p:spPr bwMode="auto">
          <a:xfrm>
            <a:off x="3958379" y="8839200"/>
            <a:ext cx="3045637" cy="458788"/>
          </a:xfrm>
          <a:prstGeom prst="rect">
            <a:avLst/>
          </a:prstGeom>
          <a:noFill/>
          <a:ln w="9525">
            <a:noFill/>
            <a:miter lim="800000"/>
            <a:headEnd/>
            <a:tailEnd/>
          </a:ln>
          <a:effectLst/>
        </p:spPr>
        <p:txBody>
          <a:bodyPr vert="horz" wrap="square" lIns="91406" tIns="45703" rIns="91406" bIns="45703" numCol="1" anchor="b" anchorCtr="0" compatLnSpc="1">
            <a:prstTxWarp prst="textNoShape">
              <a:avLst/>
            </a:prstTxWarp>
          </a:bodyPr>
          <a:lstStyle>
            <a:lvl1pPr algn="r" defTabSz="912813">
              <a:defRPr sz="1200"/>
            </a:lvl1pPr>
          </a:lstStyle>
          <a:p>
            <a:fld id="{3981EBF4-6154-46A5-BFB5-0D32347D6179}" type="slidenum">
              <a:rPr lang="en-US"/>
              <a:pPr/>
              <a:t>‹#›</a:t>
            </a:fld>
            <a:endParaRPr lang="en-US"/>
          </a:p>
        </p:txBody>
      </p:sp>
    </p:spTree>
    <p:extLst>
      <p:ext uri="{BB962C8B-B14F-4D97-AF65-F5344CB8AC3E}">
        <p14:creationId xmlns:p14="http://schemas.microsoft.com/office/powerpoint/2010/main" val="3855016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31756" y="4410075"/>
            <a:ext cx="5121488" cy="4178300"/>
          </a:xfrm>
          <a:prstGeom prst="rect">
            <a:avLst/>
          </a:prstGeom>
          <a:noFill/>
          <a:ln w="12700">
            <a:noFill/>
            <a:miter lim="800000"/>
            <a:headEnd/>
            <a:tailEnd/>
          </a:ln>
          <a:effectLst/>
        </p:spPr>
        <p:txBody>
          <a:bodyPr vert="horz" wrap="square" lIns="92195" tIns="45288" rIns="92195" bIns="452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Rot="1" noChangeAspect="1" noChangeArrowheads="1" noTextEdit="1"/>
          </p:cNvSpPr>
          <p:nvPr>
            <p:ph type="sldImg" idx="2"/>
          </p:nvPr>
        </p:nvSpPr>
        <p:spPr bwMode="auto">
          <a:xfrm>
            <a:off x="400050" y="695325"/>
            <a:ext cx="6189663" cy="3482975"/>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5428533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695325"/>
            <a:ext cx="6189663" cy="3482975"/>
          </a:xfrm>
        </p:spPr>
      </p:sp>
      <p:sp>
        <p:nvSpPr>
          <p:cNvPr id="3" name="Notes Placeholder 2"/>
          <p:cNvSpPr>
            <a:spLocks noGrp="1"/>
          </p:cNvSpPr>
          <p:nvPr>
            <p:ph type="body" idx="1"/>
          </p:nvPr>
        </p:nvSpPr>
        <p:spPr/>
        <p:txBody>
          <a:bodyPr/>
          <a:lstStyle/>
          <a:p>
            <a:r>
              <a:rPr lang="en-US" dirty="0"/>
              <a:t>Notes</a:t>
            </a:r>
          </a:p>
        </p:txBody>
      </p:sp>
    </p:spTree>
    <p:extLst>
      <p:ext uri="{BB962C8B-B14F-4D97-AF65-F5344CB8AC3E}">
        <p14:creationId xmlns:p14="http://schemas.microsoft.com/office/powerpoint/2010/main" val="54458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59937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450" name="Rectangle 2"/>
          <p:cNvSpPr>
            <a:spLocks noGrp="1" noChangeArrowheads="1"/>
          </p:cNvSpPr>
          <p:nvPr>
            <p:ph type="ctrTitle"/>
          </p:nvPr>
        </p:nvSpPr>
        <p:spPr>
          <a:xfrm>
            <a:off x="457200" y="1802198"/>
            <a:ext cx="8001000" cy="681853"/>
          </a:xfrm>
        </p:spPr>
        <p:txBody>
          <a:bodyPr/>
          <a:lstStyle>
            <a:lvl1pPr>
              <a:defRPr sz="4050"/>
            </a:lvl1pPr>
          </a:lstStyle>
          <a:p>
            <a:r>
              <a:rPr lang="en-US"/>
              <a:t>Click to edit Master title style</a:t>
            </a:r>
          </a:p>
        </p:txBody>
      </p:sp>
      <p:sp>
        <p:nvSpPr>
          <p:cNvPr id="104451" name="Rectangle 3"/>
          <p:cNvSpPr>
            <a:spLocks noGrp="1" noChangeArrowheads="1"/>
          </p:cNvSpPr>
          <p:nvPr>
            <p:ph type="subTitle" idx="1"/>
          </p:nvPr>
        </p:nvSpPr>
        <p:spPr>
          <a:xfrm>
            <a:off x="450850" y="2914651"/>
            <a:ext cx="7321550" cy="505267"/>
          </a:xfrm>
        </p:spPr>
        <p:txBody>
          <a:bodyPr/>
          <a:lstStyle>
            <a:lvl1pPr marL="0" indent="0">
              <a:buFontTx/>
              <a:buNone/>
              <a:defRPr/>
            </a:lvl1pPr>
          </a:lstStyle>
          <a:p>
            <a:r>
              <a:rPr lang="en-US"/>
              <a:t>Click to edit Master subtitle style</a:t>
            </a:r>
          </a:p>
        </p:txBody>
      </p:sp>
      <p:sp>
        <p:nvSpPr>
          <p:cNvPr id="104455" name="Rectangle 7"/>
          <p:cNvSpPr>
            <a:spLocks noChangeArrowheads="1"/>
          </p:cNvSpPr>
          <p:nvPr/>
        </p:nvSpPr>
        <p:spPr bwMode="auto">
          <a:xfrm>
            <a:off x="404814" y="4543425"/>
            <a:ext cx="1442703" cy="298160"/>
          </a:xfrm>
          <a:prstGeom prst="rect">
            <a:avLst/>
          </a:prstGeom>
          <a:noFill/>
          <a:ln w="12700">
            <a:noFill/>
            <a:miter lim="800000"/>
            <a:headEnd/>
            <a:tailEnd/>
          </a:ln>
          <a:effectLst/>
        </p:spPr>
        <p:txBody>
          <a:bodyPr wrap="none" lIns="66675" tIns="33338" rIns="66675" bIns="33338">
            <a:spAutoFit/>
          </a:bodyPr>
          <a:lstStyle/>
          <a:p>
            <a:pPr defTabSz="664369"/>
            <a:r>
              <a:rPr lang="en-US" sz="750">
                <a:solidFill>
                  <a:schemeClr val="bg1"/>
                </a:solidFill>
              </a:rPr>
              <a:t>U.S. Department of the Interior</a:t>
            </a:r>
          </a:p>
          <a:p>
            <a:pPr defTabSz="664369"/>
            <a:r>
              <a:rPr lang="en-US" sz="750">
                <a:solidFill>
                  <a:schemeClr val="bg1"/>
                </a:solidFill>
              </a:rPr>
              <a:t>U.S. Geological Survey</a:t>
            </a:r>
          </a:p>
        </p:txBody>
      </p:sp>
      <p:pic>
        <p:nvPicPr>
          <p:cNvPr id="5" name="Picture 1033" descr="ident_4_onscreen_png">
            <a:extLst>
              <a:ext uri="{FF2B5EF4-FFF2-40B4-BE49-F238E27FC236}">
                <a16:creationId xmlns:a16="http://schemas.microsoft.com/office/drawing/2014/main" id="{5675627B-8472-A767-F9F7-A603C37906E5}"/>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381000" y="3095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2" name="Picture 6" descr="Space4Water Portal">
            <a:extLst>
              <a:ext uri="{FF2B5EF4-FFF2-40B4-BE49-F238E27FC236}">
                <a16:creationId xmlns:a16="http://schemas.microsoft.com/office/drawing/2014/main" id="{58F51E9C-6DE7-2F8A-C71B-3058CB38FA5E}"/>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33262" b="33476"/>
          <a:stretch/>
        </p:blipFill>
        <p:spPr bwMode="auto">
          <a:xfrm>
            <a:off x="6552279" y="267877"/>
            <a:ext cx="2299569" cy="764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3137589" y="1258491"/>
            <a:ext cx="5549211" cy="19456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274" y="391716"/>
            <a:ext cx="1539652" cy="277058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97778" y="391716"/>
            <a:ext cx="2779222" cy="27705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6" descr="Space4Water Portal">
            <a:extLst>
              <a:ext uri="{FF2B5EF4-FFF2-40B4-BE49-F238E27FC236}">
                <a16:creationId xmlns:a16="http://schemas.microsoft.com/office/drawing/2014/main" id="{23F8CDD1-B3E7-0E21-D463-4B9C946F3DB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3262" b="33476"/>
          <a:stretch/>
        </p:blipFill>
        <p:spPr bwMode="auto">
          <a:xfrm>
            <a:off x="8003010" y="4691782"/>
            <a:ext cx="1053067" cy="350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528350"/>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84574"/>
            <a:ext cx="7772400" cy="320601"/>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6" descr="Space4Water Portal">
            <a:extLst>
              <a:ext uri="{FF2B5EF4-FFF2-40B4-BE49-F238E27FC236}">
                <a16:creationId xmlns:a16="http://schemas.microsoft.com/office/drawing/2014/main" id="{920B1297-8C56-6B72-3C8C-965DD10E188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3262" b="33476"/>
          <a:stretch/>
        </p:blipFill>
        <p:spPr bwMode="auto">
          <a:xfrm>
            <a:off x="8003010" y="4691782"/>
            <a:ext cx="1053067" cy="350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8491"/>
            <a:ext cx="4038600" cy="190380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58491"/>
            <a:ext cx="4038600" cy="190380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48500"/>
            <a:ext cx="8229600" cy="572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64390"/>
            <a:ext cx="4040188" cy="36676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13362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64390"/>
            <a:ext cx="4041775" cy="36676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13362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67266"/>
            <a:ext cx="3008313" cy="309059"/>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173329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25135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716445"/>
            <a:ext cx="5486400" cy="309059"/>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459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25135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1" y="377671"/>
            <a:ext cx="8226425" cy="572208"/>
          </a:xfrm>
          <a:prstGeom prst="rect">
            <a:avLst/>
          </a:prstGeom>
          <a:noFill/>
          <a:ln w="12700">
            <a:noFill/>
            <a:miter lim="800000"/>
            <a:headEnd/>
            <a:tailEnd/>
          </a:ln>
          <a:effectLst/>
        </p:spPr>
        <p:txBody>
          <a:bodyPr vert="horz" wrap="square" lIns="45720" tIns="44450" rIns="45720" bIns="44450" numCol="1" anchor="ctr" anchorCtr="0" compatLnSpc="1">
            <a:prstTxWarp prst="textNoShape">
              <a:avLst/>
            </a:prstTxWarp>
            <a:spAutoFit/>
          </a:bodyPr>
          <a:lstStyle/>
          <a:p>
            <a:pPr lvl="0"/>
            <a:r>
              <a:rPr lang="en-US"/>
              <a:t>Click to edit Master </a:t>
            </a:r>
          </a:p>
        </p:txBody>
      </p:sp>
      <p:sp>
        <p:nvSpPr>
          <p:cNvPr id="1027" name="Rectangle 3"/>
          <p:cNvSpPr>
            <a:spLocks noGrp="1" noChangeArrowheads="1"/>
          </p:cNvSpPr>
          <p:nvPr>
            <p:ph type="body" idx="1"/>
          </p:nvPr>
        </p:nvSpPr>
        <p:spPr bwMode="auto">
          <a:xfrm>
            <a:off x="457200" y="1258491"/>
            <a:ext cx="8229600" cy="1945661"/>
          </a:xfrm>
          <a:prstGeom prst="rect">
            <a:avLst/>
          </a:prstGeom>
          <a:noFill/>
          <a:ln w="12700">
            <a:noFill/>
            <a:miter lim="800000"/>
            <a:headEnd/>
            <a:tailEnd/>
          </a:ln>
          <a:effectLst/>
        </p:spPr>
        <p:txBody>
          <a:bodyPr vert="horz" wrap="square" lIns="45720" tIns="44450" rIns="45720" bIns="44450" numCol="1" anchor="t" anchorCtr="0" compatLnSpc="1">
            <a:prstTxWarp prst="textNoShape">
              <a:avLst/>
            </a:prstTxWarp>
            <a:sp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5" name="Picture 11" descr="ident-small_4_onscreen_png">
            <a:extLst>
              <a:ext uri="{FF2B5EF4-FFF2-40B4-BE49-F238E27FC236}">
                <a16:creationId xmlns:a16="http://schemas.microsoft.com/office/drawing/2014/main" id="{CB4748BC-A971-D144-AE6E-36EC33182329}"/>
              </a:ext>
            </a:extLst>
          </p:cNvPr>
          <p:cNvPicPr>
            <a:picLocks noChangeAspect="1" noChangeArrowheads="1"/>
          </p:cNvPicPr>
          <p:nvPr userDrawn="1"/>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117835" y="4741667"/>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6" descr="Space4Water Portal">
            <a:extLst>
              <a:ext uri="{FF2B5EF4-FFF2-40B4-BE49-F238E27FC236}">
                <a16:creationId xmlns:a16="http://schemas.microsoft.com/office/drawing/2014/main" id="{8E395542-34CC-D25C-787F-B21B46692255}"/>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t="33262" b="33476"/>
          <a:stretch/>
        </p:blipFill>
        <p:spPr bwMode="auto">
          <a:xfrm>
            <a:off x="8003010" y="4691782"/>
            <a:ext cx="1053067" cy="35027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5000"/>
        </a:lnSpc>
        <a:spcBef>
          <a:spcPct val="0"/>
        </a:spcBef>
        <a:spcAft>
          <a:spcPct val="0"/>
        </a:spcAft>
        <a:defRPr sz="3300" b="1">
          <a:solidFill>
            <a:srgbClr val="FFFF00"/>
          </a:solidFill>
          <a:latin typeface="+mj-lt"/>
          <a:ea typeface="+mj-ea"/>
          <a:cs typeface="+mj-cs"/>
        </a:defRPr>
      </a:lvl1pPr>
      <a:lvl2pPr algn="l" rtl="0" eaLnBrk="0" fontAlgn="base" hangingPunct="0">
        <a:lnSpc>
          <a:spcPct val="95000"/>
        </a:lnSpc>
        <a:spcBef>
          <a:spcPct val="0"/>
        </a:spcBef>
        <a:spcAft>
          <a:spcPct val="0"/>
        </a:spcAft>
        <a:defRPr sz="3300" b="1">
          <a:solidFill>
            <a:srgbClr val="FFFF00"/>
          </a:solidFill>
          <a:latin typeface="Arial" charset="0"/>
        </a:defRPr>
      </a:lvl2pPr>
      <a:lvl3pPr algn="l" rtl="0" eaLnBrk="0" fontAlgn="base" hangingPunct="0">
        <a:lnSpc>
          <a:spcPct val="95000"/>
        </a:lnSpc>
        <a:spcBef>
          <a:spcPct val="0"/>
        </a:spcBef>
        <a:spcAft>
          <a:spcPct val="0"/>
        </a:spcAft>
        <a:defRPr sz="3300" b="1">
          <a:solidFill>
            <a:srgbClr val="FFFF00"/>
          </a:solidFill>
          <a:latin typeface="Arial" charset="0"/>
        </a:defRPr>
      </a:lvl3pPr>
      <a:lvl4pPr algn="l" rtl="0" eaLnBrk="0" fontAlgn="base" hangingPunct="0">
        <a:lnSpc>
          <a:spcPct val="95000"/>
        </a:lnSpc>
        <a:spcBef>
          <a:spcPct val="0"/>
        </a:spcBef>
        <a:spcAft>
          <a:spcPct val="0"/>
        </a:spcAft>
        <a:defRPr sz="3300" b="1">
          <a:solidFill>
            <a:srgbClr val="FFFF00"/>
          </a:solidFill>
          <a:latin typeface="Arial" charset="0"/>
        </a:defRPr>
      </a:lvl4pPr>
      <a:lvl5pPr algn="l" rtl="0" eaLnBrk="0" fontAlgn="base" hangingPunct="0">
        <a:lnSpc>
          <a:spcPct val="95000"/>
        </a:lnSpc>
        <a:spcBef>
          <a:spcPct val="0"/>
        </a:spcBef>
        <a:spcAft>
          <a:spcPct val="0"/>
        </a:spcAft>
        <a:defRPr sz="3300" b="1">
          <a:solidFill>
            <a:srgbClr val="FFFF00"/>
          </a:solidFill>
          <a:latin typeface="Arial" charset="0"/>
        </a:defRPr>
      </a:lvl5pPr>
      <a:lvl6pPr marL="342900" algn="l" rtl="0" eaLnBrk="0" fontAlgn="base" hangingPunct="0">
        <a:lnSpc>
          <a:spcPct val="95000"/>
        </a:lnSpc>
        <a:spcBef>
          <a:spcPct val="0"/>
        </a:spcBef>
        <a:spcAft>
          <a:spcPct val="0"/>
        </a:spcAft>
        <a:defRPr sz="3300" b="1">
          <a:solidFill>
            <a:srgbClr val="FFFF00"/>
          </a:solidFill>
          <a:latin typeface="Arial" charset="0"/>
        </a:defRPr>
      </a:lvl6pPr>
      <a:lvl7pPr marL="685800" algn="l" rtl="0" eaLnBrk="0" fontAlgn="base" hangingPunct="0">
        <a:lnSpc>
          <a:spcPct val="95000"/>
        </a:lnSpc>
        <a:spcBef>
          <a:spcPct val="0"/>
        </a:spcBef>
        <a:spcAft>
          <a:spcPct val="0"/>
        </a:spcAft>
        <a:defRPr sz="3300" b="1">
          <a:solidFill>
            <a:srgbClr val="FFFF00"/>
          </a:solidFill>
          <a:latin typeface="Arial" charset="0"/>
        </a:defRPr>
      </a:lvl7pPr>
      <a:lvl8pPr marL="1028700" algn="l" rtl="0" eaLnBrk="0" fontAlgn="base" hangingPunct="0">
        <a:lnSpc>
          <a:spcPct val="95000"/>
        </a:lnSpc>
        <a:spcBef>
          <a:spcPct val="0"/>
        </a:spcBef>
        <a:spcAft>
          <a:spcPct val="0"/>
        </a:spcAft>
        <a:defRPr sz="3300" b="1">
          <a:solidFill>
            <a:srgbClr val="FFFF00"/>
          </a:solidFill>
          <a:latin typeface="Arial" charset="0"/>
        </a:defRPr>
      </a:lvl8pPr>
      <a:lvl9pPr marL="1371600" algn="l" rtl="0" eaLnBrk="0" fontAlgn="base" hangingPunct="0">
        <a:lnSpc>
          <a:spcPct val="95000"/>
        </a:lnSpc>
        <a:spcBef>
          <a:spcPct val="0"/>
        </a:spcBef>
        <a:spcAft>
          <a:spcPct val="0"/>
        </a:spcAft>
        <a:defRPr sz="3300" b="1">
          <a:solidFill>
            <a:srgbClr val="FFFF00"/>
          </a:solidFill>
          <a:latin typeface="Arial" charset="0"/>
        </a:defRPr>
      </a:lvl9pPr>
    </p:titleStyle>
    <p:bodyStyle>
      <a:lvl1pPr marL="257175" indent="-257175" algn="l" rtl="0" eaLnBrk="0" fontAlgn="base" hangingPunct="0">
        <a:spcBef>
          <a:spcPct val="20000"/>
        </a:spcBef>
        <a:spcAft>
          <a:spcPct val="0"/>
        </a:spcAft>
        <a:buClr>
          <a:srgbClr val="FAFD00"/>
        </a:buClr>
        <a:buSzPct val="125000"/>
        <a:buChar char="•"/>
        <a:defRPr sz="2700" b="1">
          <a:solidFill>
            <a:schemeClr val="bg1"/>
          </a:solidFill>
          <a:latin typeface="+mn-lt"/>
          <a:ea typeface="+mn-ea"/>
          <a:cs typeface="+mn-cs"/>
        </a:defRPr>
      </a:lvl1pPr>
      <a:lvl2pPr marL="557213" indent="-214313" algn="l" rtl="0" eaLnBrk="0" fontAlgn="base" hangingPunct="0">
        <a:spcBef>
          <a:spcPct val="20000"/>
        </a:spcBef>
        <a:spcAft>
          <a:spcPct val="0"/>
        </a:spcAft>
        <a:buClr>
          <a:srgbClr val="FAFD00"/>
        </a:buClr>
        <a:buSzPct val="125000"/>
        <a:buChar char="•"/>
        <a:defRPr sz="2400" b="1">
          <a:solidFill>
            <a:schemeClr val="bg1"/>
          </a:solidFill>
          <a:latin typeface="+mn-lt"/>
        </a:defRPr>
      </a:lvl2pPr>
      <a:lvl3pPr marL="857250" indent="-171450" algn="l" rtl="0" eaLnBrk="0" fontAlgn="base" hangingPunct="0">
        <a:spcBef>
          <a:spcPct val="20000"/>
        </a:spcBef>
        <a:spcAft>
          <a:spcPct val="0"/>
        </a:spcAft>
        <a:buClr>
          <a:srgbClr val="FAFD00"/>
        </a:buClr>
        <a:buSzPct val="125000"/>
        <a:buChar char="•"/>
        <a:defRPr sz="2100" b="1">
          <a:solidFill>
            <a:schemeClr val="bg1"/>
          </a:solidFill>
          <a:latin typeface="+mn-lt"/>
        </a:defRPr>
      </a:lvl3pPr>
      <a:lvl4pPr marL="1200150" indent="-171450" algn="l" rtl="0" eaLnBrk="0" fontAlgn="base" hangingPunct="0">
        <a:spcBef>
          <a:spcPct val="20000"/>
        </a:spcBef>
        <a:spcAft>
          <a:spcPct val="0"/>
        </a:spcAft>
        <a:buClr>
          <a:srgbClr val="FAFD00"/>
        </a:buClr>
        <a:buSzPct val="125000"/>
        <a:buChar char="•"/>
        <a:defRPr sz="1800" b="1">
          <a:solidFill>
            <a:schemeClr val="bg1"/>
          </a:solidFill>
          <a:latin typeface="+mn-lt"/>
        </a:defRPr>
      </a:lvl4pPr>
      <a:lvl5pPr marL="15430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5pPr>
      <a:lvl6pPr marL="18859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6pPr>
      <a:lvl7pPr marL="22288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7pPr>
      <a:lvl8pPr marL="25717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8pPr>
      <a:lvl9pPr marL="29146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dflowpy/flopy/blob/develop/DEVELOPER.md" TargetMode="Externa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21" Type="http://schemas.openxmlformats.org/officeDocument/2006/relationships/image" Target="../media/image24.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g"/><Relationship Id="rId15" Type="http://schemas.openxmlformats.org/officeDocument/2006/relationships/image" Target="../media/image18.jpeg"/><Relationship Id="rId23" Type="http://schemas.openxmlformats.org/officeDocument/2006/relationships/image" Target="../media/image26.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oi.org/10.1111/gwat.13327" TargetMode="External"/><Relationship Id="rId5" Type="http://schemas.openxmlformats.org/officeDocument/2006/relationships/hyperlink" Target="https://doi.org/10.1111/gwat.12413" TargetMode="Externa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odflowpy/flopy"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flopy.readthedocs.io/en/latest/index.html"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flopy.readthedocs.io/en/latest/tutorials.html" TargetMode="External"/><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flopy.readthedocs.io/en/latest/examples.html" TargetMode="External"/><Relationship Id="rId2" Type="http://schemas.openxmlformats.org/officeDocument/2006/relationships/image" Target="../media/image3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2089736"/>
            <a:ext cx="8244840" cy="484492"/>
          </a:xfrm>
        </p:spPr>
        <p:txBody>
          <a:bodyPr/>
          <a:lstStyle/>
          <a:p>
            <a:r>
              <a:rPr lang="en-US" sz="2700" dirty="0" err="1"/>
              <a:t>FloPy</a:t>
            </a:r>
            <a:r>
              <a:rPr lang="en-US" sz="2700" dirty="0"/>
              <a:t> pre- and post-processing</a:t>
            </a:r>
          </a:p>
        </p:txBody>
      </p:sp>
      <p:pic>
        <p:nvPicPr>
          <p:cNvPr id="1026" name="Picture 2" descr="flopy3">
            <a:extLst>
              <a:ext uri="{FF2B5EF4-FFF2-40B4-BE49-F238E27FC236}">
                <a16:creationId xmlns:a16="http://schemas.microsoft.com/office/drawing/2014/main" id="{0F8A8995-42C6-4D94-3D8A-9E4B3397DF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475"/>
          <a:stretch/>
        </p:blipFill>
        <p:spPr bwMode="auto">
          <a:xfrm>
            <a:off x="2797521" y="3489231"/>
            <a:ext cx="6174463" cy="145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068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FB0C-CE0D-D239-3373-8790DA86B064}"/>
              </a:ext>
            </a:extLst>
          </p:cNvPr>
          <p:cNvSpPr>
            <a:spLocks noGrp="1"/>
          </p:cNvSpPr>
          <p:nvPr>
            <p:ph type="title"/>
          </p:nvPr>
        </p:nvSpPr>
        <p:spPr/>
        <p:txBody>
          <a:bodyPr/>
          <a:lstStyle/>
          <a:p>
            <a:r>
              <a:rPr lang="en-US" dirty="0"/>
              <a:t>How to get </a:t>
            </a:r>
            <a:r>
              <a:rPr lang="en-US" dirty="0" err="1"/>
              <a:t>FloPy</a:t>
            </a:r>
            <a:endParaRPr lang="en-US" dirty="0"/>
          </a:p>
        </p:txBody>
      </p:sp>
      <p:sp>
        <p:nvSpPr>
          <p:cNvPr id="3" name="Content Placeholder 2">
            <a:extLst>
              <a:ext uri="{FF2B5EF4-FFF2-40B4-BE49-F238E27FC236}">
                <a16:creationId xmlns:a16="http://schemas.microsoft.com/office/drawing/2014/main" id="{E589D406-3AC7-A2FE-2CB1-98AFCEAF6C0E}"/>
              </a:ext>
            </a:extLst>
          </p:cNvPr>
          <p:cNvSpPr>
            <a:spLocks noGrp="1"/>
          </p:cNvSpPr>
          <p:nvPr>
            <p:ph idx="1"/>
          </p:nvPr>
        </p:nvSpPr>
        <p:spPr>
          <a:xfrm>
            <a:off x="457200" y="1258491"/>
            <a:ext cx="8229600" cy="2748958"/>
          </a:xfrm>
        </p:spPr>
        <p:txBody>
          <a:bodyPr/>
          <a:lstStyle/>
          <a:p>
            <a:pPr>
              <a:tabLst>
                <a:tab pos="334963" algn="l"/>
              </a:tabLst>
            </a:pPr>
            <a:r>
              <a:rPr lang="en-US" dirty="0">
                <a:latin typeface="Courier New" panose="02070309020205020404" pitchFamily="49" charset="0"/>
                <a:cs typeface="Courier New" panose="02070309020205020404" pitchFamily="49" charset="0"/>
              </a:rPr>
              <a:t>pip</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sz="1800" b="0" dirty="0">
                <a:latin typeface="Courier New" panose="02070309020205020404" pitchFamily="49" charset="0"/>
                <a:cs typeface="Courier New" panose="02070309020205020404" pitchFamily="49" charset="0"/>
              </a:rPr>
              <a:t>pip install </a:t>
            </a:r>
            <a:r>
              <a:rPr lang="en-US" sz="1800" b="0" dirty="0" err="1">
                <a:latin typeface="Courier New" panose="02070309020205020404" pitchFamily="49" charset="0"/>
                <a:cs typeface="Courier New" panose="02070309020205020404" pitchFamily="49" charset="0"/>
              </a:rPr>
              <a:t>flopy</a:t>
            </a:r>
            <a:endParaRPr lang="en-US" b="0" dirty="0">
              <a:latin typeface="Courier New" panose="02070309020205020404" pitchFamily="49" charset="0"/>
              <a:cs typeface="Courier New" panose="02070309020205020404" pitchFamily="49" charset="0"/>
            </a:endParaRPr>
          </a:p>
          <a:p>
            <a:pPr marL="234950" indent="-227013">
              <a:tabLst>
                <a:tab pos="334963" algn="l"/>
              </a:tabLst>
            </a:pPr>
            <a:r>
              <a:rPr lang="en-US" dirty="0" err="1">
                <a:latin typeface="Courier New" panose="02070309020205020404" pitchFamily="49" charset="0"/>
                <a:cs typeface="Courier New" panose="02070309020205020404" pitchFamily="49" charset="0"/>
              </a:rPr>
              <a:t>conda</a:t>
            </a:r>
            <a:r>
              <a:rPr lang="en-US" dirty="0"/>
              <a:t> / </a:t>
            </a:r>
            <a:r>
              <a:rPr lang="en-US" dirty="0">
                <a:latin typeface="Courier New" panose="02070309020205020404" pitchFamily="49" charset="0"/>
                <a:cs typeface="Courier New" panose="02070309020205020404" pitchFamily="49" charset="0"/>
              </a:rPr>
              <a:t>mamba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sz="1800" b="0" dirty="0" err="1">
                <a:latin typeface="Courier New" panose="02070309020205020404" pitchFamily="49" charset="0"/>
                <a:cs typeface="Courier New" panose="02070309020205020404" pitchFamily="49" charset="0"/>
              </a:rPr>
              <a:t>conda</a:t>
            </a:r>
            <a:r>
              <a:rPr lang="en-US" sz="1800" b="0" dirty="0">
                <a:latin typeface="Courier New" panose="02070309020205020404" pitchFamily="49" charset="0"/>
                <a:cs typeface="Courier New" panose="02070309020205020404" pitchFamily="49" charset="0"/>
              </a:rPr>
              <a:t> install –c </a:t>
            </a:r>
            <a:r>
              <a:rPr lang="en-US" sz="1800" b="0" dirty="0" err="1">
                <a:latin typeface="Courier New" panose="02070309020205020404" pitchFamily="49" charset="0"/>
                <a:cs typeface="Courier New" panose="02070309020205020404" pitchFamily="49" charset="0"/>
              </a:rPr>
              <a:t>conda</a:t>
            </a:r>
            <a:r>
              <a:rPr lang="en-US" sz="1800" b="0" dirty="0">
                <a:latin typeface="Courier New" panose="02070309020205020404" pitchFamily="49" charset="0"/>
                <a:cs typeface="Courier New" panose="02070309020205020404" pitchFamily="49" charset="0"/>
              </a:rPr>
              <a:t>-forge </a:t>
            </a:r>
            <a:r>
              <a:rPr lang="en-US" sz="1800" b="0" dirty="0" err="1">
                <a:latin typeface="Courier New" panose="02070309020205020404" pitchFamily="49" charset="0"/>
                <a:cs typeface="Courier New" panose="02070309020205020404" pitchFamily="49" charset="0"/>
              </a:rPr>
              <a:t>flopy</a:t>
            </a:r>
            <a:endParaRPr lang="en-US" b="0" dirty="0">
              <a:latin typeface="Courier New" panose="02070309020205020404" pitchFamily="49" charset="0"/>
              <a:cs typeface="Courier New" panose="02070309020205020404" pitchFamily="49" charset="0"/>
            </a:endParaRPr>
          </a:p>
          <a:p>
            <a:pPr marL="234950" indent="-234950">
              <a:tabLst>
                <a:tab pos="334963" algn="l"/>
              </a:tabLst>
            </a:pPr>
            <a:r>
              <a:rPr lang="en-US" dirty="0"/>
              <a:t>GitHub (latest development version)</a:t>
            </a:r>
            <a:br>
              <a:rPr lang="en-US" dirty="0"/>
            </a:br>
            <a:r>
              <a:rPr lang="en-US" dirty="0"/>
              <a:t>	</a:t>
            </a:r>
            <a:r>
              <a:rPr lang="en-US" sz="1600" b="0" dirty="0">
                <a:latin typeface="Courier New" panose="02070309020205020404" pitchFamily="49" charset="0"/>
                <a:cs typeface="Courier New" panose="02070309020205020404" pitchFamily="49" charset="0"/>
              </a:rPr>
              <a:t>pip install https://</a:t>
            </a:r>
            <a:r>
              <a:rPr lang="en-US" sz="1600" b="0" dirty="0" err="1">
                <a:latin typeface="Courier New" panose="02070309020205020404" pitchFamily="49" charset="0"/>
                <a:cs typeface="Courier New" panose="02070309020205020404" pitchFamily="49" charset="0"/>
              </a:rPr>
              <a:t>github.com</a:t>
            </a:r>
            <a:r>
              <a:rPr lang="en-US" sz="1600" b="0" dirty="0">
                <a:latin typeface="Courier New" panose="02070309020205020404" pitchFamily="49" charset="0"/>
                <a:cs typeface="Courier New" panose="02070309020205020404" pitchFamily="49" charset="0"/>
              </a:rPr>
              <a:t>/</a:t>
            </a:r>
            <a:r>
              <a:rPr lang="en-US" sz="1600" b="0" dirty="0" err="1">
                <a:latin typeface="Courier New" panose="02070309020205020404" pitchFamily="49" charset="0"/>
                <a:cs typeface="Courier New" panose="02070309020205020404" pitchFamily="49" charset="0"/>
              </a:rPr>
              <a:t>modflowpy</a:t>
            </a:r>
            <a:r>
              <a:rPr lang="en-US" sz="1600" b="0" dirty="0">
                <a:latin typeface="Courier New" panose="02070309020205020404" pitchFamily="49" charset="0"/>
                <a:cs typeface="Courier New" panose="02070309020205020404" pitchFamily="49" charset="0"/>
              </a:rPr>
              <a:t>/</a:t>
            </a:r>
            <a:r>
              <a:rPr lang="en-US" sz="1600" b="0" dirty="0" err="1">
                <a:latin typeface="Courier New" panose="02070309020205020404" pitchFamily="49" charset="0"/>
                <a:cs typeface="Courier New" panose="02070309020205020404" pitchFamily="49" charset="0"/>
              </a:rPr>
              <a:t>flopy</a:t>
            </a:r>
            <a:r>
              <a:rPr lang="en-US" sz="1600" b="0" dirty="0">
                <a:latin typeface="Courier New" panose="02070309020205020404" pitchFamily="49" charset="0"/>
                <a:cs typeface="Courier New" panose="02070309020205020404" pitchFamily="49" charset="0"/>
              </a:rPr>
              <a:t>/</a:t>
            </a:r>
            <a:r>
              <a:rPr lang="en-US" sz="1600" b="0" dirty="0" err="1">
                <a:latin typeface="Courier New" panose="02070309020205020404" pitchFamily="49" charset="0"/>
                <a:cs typeface="Courier New" panose="02070309020205020404" pitchFamily="49" charset="0"/>
              </a:rPr>
              <a:t>zipball</a:t>
            </a:r>
            <a:r>
              <a:rPr lang="en-US" sz="1600" b="0" dirty="0">
                <a:latin typeface="Courier New" panose="02070309020205020404" pitchFamily="49" charset="0"/>
                <a:cs typeface="Courier New" panose="02070309020205020404" pitchFamily="49" charset="0"/>
              </a:rPr>
              <a:t>/develop</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24275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251B-A6D1-60EA-4893-2C44B795DF93}"/>
              </a:ext>
            </a:extLst>
          </p:cNvPr>
          <p:cNvSpPr>
            <a:spLocks noGrp="1"/>
          </p:cNvSpPr>
          <p:nvPr>
            <p:ph type="title"/>
          </p:nvPr>
        </p:nvSpPr>
        <p:spPr/>
        <p:txBody>
          <a:bodyPr/>
          <a:lstStyle/>
          <a:p>
            <a:r>
              <a:rPr lang="en-US" dirty="0"/>
              <a:t>How to contribute</a:t>
            </a:r>
          </a:p>
        </p:txBody>
      </p:sp>
      <p:pic>
        <p:nvPicPr>
          <p:cNvPr id="3" name="Picture 2">
            <a:extLst>
              <a:ext uri="{FF2B5EF4-FFF2-40B4-BE49-F238E27FC236}">
                <a16:creationId xmlns:a16="http://schemas.microsoft.com/office/drawing/2014/main" id="{765D063F-50A1-F43A-1F1A-6DED54ABB0B4}"/>
              </a:ext>
            </a:extLst>
          </p:cNvPr>
          <p:cNvPicPr>
            <a:picLocks noChangeAspect="1"/>
          </p:cNvPicPr>
          <p:nvPr/>
        </p:nvPicPr>
        <p:blipFill>
          <a:blip r:embed="rId2"/>
          <a:stretch>
            <a:fillRect/>
          </a:stretch>
        </p:blipFill>
        <p:spPr>
          <a:xfrm>
            <a:off x="790956" y="945727"/>
            <a:ext cx="7562088" cy="3430947"/>
          </a:xfrm>
          <a:prstGeom prst="rect">
            <a:avLst/>
          </a:prstGeom>
        </p:spPr>
      </p:pic>
      <p:sp>
        <p:nvSpPr>
          <p:cNvPr id="5" name="TextBox 4">
            <a:extLst>
              <a:ext uri="{FF2B5EF4-FFF2-40B4-BE49-F238E27FC236}">
                <a16:creationId xmlns:a16="http://schemas.microsoft.com/office/drawing/2014/main" id="{538B8731-EA9C-C848-3125-D5AA20318375}"/>
              </a:ext>
            </a:extLst>
          </p:cNvPr>
          <p:cNvSpPr txBox="1"/>
          <p:nvPr/>
        </p:nvSpPr>
        <p:spPr>
          <a:xfrm>
            <a:off x="685800" y="4376674"/>
            <a:ext cx="5001768" cy="276999"/>
          </a:xfrm>
          <a:prstGeom prst="rect">
            <a:avLst/>
          </a:prstGeom>
          <a:noFill/>
        </p:spPr>
        <p:txBody>
          <a:bodyPr wrap="square">
            <a:spAutoFit/>
          </a:bodyPr>
          <a:lstStyle/>
          <a:p>
            <a:r>
              <a:rPr lang="en-US" sz="1200" i="1" dirty="0">
                <a:solidFill>
                  <a:schemeClr val="bg1"/>
                </a:solidFill>
                <a:hlinkClick r:id="rId3"/>
              </a:rPr>
              <a:t>https://</a:t>
            </a:r>
            <a:r>
              <a:rPr lang="en-US" sz="1200" i="1" dirty="0" err="1">
                <a:solidFill>
                  <a:schemeClr val="bg1"/>
                </a:solidFill>
                <a:hlinkClick r:id="rId3"/>
              </a:rPr>
              <a:t>github.com</a:t>
            </a:r>
            <a:r>
              <a:rPr lang="en-US" sz="1200" i="1" dirty="0">
                <a:solidFill>
                  <a:schemeClr val="bg1"/>
                </a:solidFill>
                <a:hlinkClick r:id="rId3"/>
              </a:rPr>
              <a:t>/</a:t>
            </a:r>
            <a:r>
              <a:rPr lang="en-US" sz="1200" i="1" dirty="0" err="1">
                <a:solidFill>
                  <a:schemeClr val="bg1"/>
                </a:solidFill>
                <a:hlinkClick r:id="rId3"/>
              </a:rPr>
              <a:t>modflowpy</a:t>
            </a:r>
            <a:r>
              <a:rPr lang="en-US" sz="1200" i="1" dirty="0">
                <a:solidFill>
                  <a:schemeClr val="bg1"/>
                </a:solidFill>
                <a:hlinkClick r:id="rId3"/>
              </a:rPr>
              <a:t>/</a:t>
            </a:r>
            <a:r>
              <a:rPr lang="en-US" sz="1200" i="1" dirty="0" err="1">
                <a:solidFill>
                  <a:schemeClr val="bg1"/>
                </a:solidFill>
                <a:hlinkClick r:id="rId3"/>
              </a:rPr>
              <a:t>flopy</a:t>
            </a:r>
            <a:r>
              <a:rPr lang="en-US" sz="1200" i="1" dirty="0">
                <a:solidFill>
                  <a:schemeClr val="bg1"/>
                </a:solidFill>
                <a:hlinkClick r:id="rId3"/>
              </a:rPr>
              <a:t>/blob/develop/</a:t>
            </a:r>
            <a:r>
              <a:rPr lang="en-US" sz="1200" i="1" dirty="0" err="1">
                <a:solidFill>
                  <a:schemeClr val="bg1"/>
                </a:solidFill>
                <a:hlinkClick r:id="rId3"/>
              </a:rPr>
              <a:t>DEVELOPER.md</a:t>
            </a:r>
            <a:endParaRPr lang="en-US" sz="1200" i="1" dirty="0">
              <a:solidFill>
                <a:schemeClr val="bg1"/>
              </a:solidFill>
            </a:endParaRPr>
          </a:p>
        </p:txBody>
      </p:sp>
    </p:spTree>
    <p:extLst>
      <p:ext uri="{BB962C8B-B14F-4D97-AF65-F5344CB8AC3E}">
        <p14:creationId xmlns:p14="http://schemas.microsoft.com/office/powerpoint/2010/main" val="2071545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D6AD-C855-0515-41C4-9D03112EE59D}"/>
              </a:ext>
            </a:extLst>
          </p:cNvPr>
          <p:cNvSpPr>
            <a:spLocks noGrp="1"/>
          </p:cNvSpPr>
          <p:nvPr>
            <p:ph type="title"/>
          </p:nvPr>
        </p:nvSpPr>
        <p:spPr/>
        <p:txBody>
          <a:bodyPr/>
          <a:lstStyle/>
          <a:p>
            <a:r>
              <a:rPr lang="en-US" dirty="0" err="1"/>
              <a:t>FloPy</a:t>
            </a:r>
            <a:r>
              <a:rPr lang="en-US" dirty="0"/>
              <a:t> Overview</a:t>
            </a:r>
          </a:p>
        </p:txBody>
      </p:sp>
      <p:sp>
        <p:nvSpPr>
          <p:cNvPr id="3" name="Content Placeholder 2">
            <a:extLst>
              <a:ext uri="{FF2B5EF4-FFF2-40B4-BE49-F238E27FC236}">
                <a16:creationId xmlns:a16="http://schemas.microsoft.com/office/drawing/2014/main" id="{77E6ED63-74E1-CA8F-5857-147970D3F8D2}"/>
              </a:ext>
            </a:extLst>
          </p:cNvPr>
          <p:cNvSpPr>
            <a:spLocks noGrp="1"/>
          </p:cNvSpPr>
          <p:nvPr>
            <p:ph sz="half" idx="1"/>
          </p:nvPr>
        </p:nvSpPr>
        <p:spPr>
          <a:xfrm>
            <a:off x="457200" y="2465499"/>
            <a:ext cx="4038600" cy="2074927"/>
          </a:xfrm>
        </p:spPr>
        <p:txBody>
          <a:bodyPr/>
          <a:lstStyle/>
          <a:p>
            <a:r>
              <a:rPr lang="en-US" dirty="0"/>
              <a:t>MODFLOW support</a:t>
            </a:r>
          </a:p>
          <a:p>
            <a:pPr lvl="1"/>
            <a:r>
              <a:rPr lang="en-US" sz="1800" dirty="0">
                <a:solidFill>
                  <a:srgbClr val="FF0000"/>
                </a:solidFill>
              </a:rPr>
              <a:t>MODFLOW 6</a:t>
            </a:r>
          </a:p>
          <a:p>
            <a:pPr lvl="1"/>
            <a:r>
              <a:rPr lang="en-US" sz="1800" dirty="0"/>
              <a:t>MODFLOW-2005</a:t>
            </a:r>
          </a:p>
          <a:p>
            <a:pPr lvl="1"/>
            <a:r>
              <a:rPr lang="en-US" sz="1800" dirty="0"/>
              <a:t>MODFLOW-NWT</a:t>
            </a:r>
          </a:p>
          <a:p>
            <a:pPr lvl="1"/>
            <a:r>
              <a:rPr lang="en-US" sz="1800" dirty="0"/>
              <a:t>MODFLOW-USG</a:t>
            </a:r>
          </a:p>
          <a:p>
            <a:pPr lvl="1"/>
            <a:r>
              <a:rPr lang="en-US" sz="1800" dirty="0"/>
              <a:t>MODFLOW-2000</a:t>
            </a:r>
            <a:endParaRPr lang="en-US" dirty="0"/>
          </a:p>
        </p:txBody>
      </p:sp>
      <p:sp>
        <p:nvSpPr>
          <p:cNvPr id="4" name="Content Placeholder 3">
            <a:extLst>
              <a:ext uri="{FF2B5EF4-FFF2-40B4-BE49-F238E27FC236}">
                <a16:creationId xmlns:a16="http://schemas.microsoft.com/office/drawing/2014/main" id="{E647AF08-6783-3092-432A-E9C1C4C08830}"/>
              </a:ext>
            </a:extLst>
          </p:cNvPr>
          <p:cNvSpPr>
            <a:spLocks noGrp="1"/>
          </p:cNvSpPr>
          <p:nvPr>
            <p:ph sz="half" idx="2"/>
          </p:nvPr>
        </p:nvSpPr>
        <p:spPr>
          <a:xfrm>
            <a:off x="4648200" y="2465499"/>
            <a:ext cx="4038600" cy="1742528"/>
          </a:xfrm>
        </p:spPr>
        <p:txBody>
          <a:bodyPr/>
          <a:lstStyle/>
          <a:p>
            <a:r>
              <a:rPr lang="en-US" dirty="0"/>
              <a:t>Other model support</a:t>
            </a:r>
          </a:p>
          <a:p>
            <a:pPr lvl="1"/>
            <a:r>
              <a:rPr lang="en-US" dirty="0"/>
              <a:t>MODPATH (version 6 and 7)</a:t>
            </a:r>
          </a:p>
          <a:p>
            <a:pPr lvl="1"/>
            <a:r>
              <a:rPr lang="en-US" dirty="0"/>
              <a:t>MT3DMS</a:t>
            </a:r>
          </a:p>
          <a:p>
            <a:pPr lvl="1"/>
            <a:r>
              <a:rPr lang="en-US" dirty="0"/>
              <a:t>MT3D-USGS</a:t>
            </a:r>
          </a:p>
          <a:p>
            <a:pPr lvl="1"/>
            <a:r>
              <a:rPr lang="en-US" dirty="0"/>
              <a:t>SEAWAT</a:t>
            </a:r>
          </a:p>
        </p:txBody>
      </p:sp>
      <p:sp>
        <p:nvSpPr>
          <p:cNvPr id="5" name="Content Placeholder 2">
            <a:extLst>
              <a:ext uri="{FF2B5EF4-FFF2-40B4-BE49-F238E27FC236}">
                <a16:creationId xmlns:a16="http://schemas.microsoft.com/office/drawing/2014/main" id="{0BF11914-EDD3-DE6B-83DE-749B1F279257}"/>
              </a:ext>
            </a:extLst>
          </p:cNvPr>
          <p:cNvSpPr txBox="1">
            <a:spLocks/>
          </p:cNvSpPr>
          <p:nvPr/>
        </p:nvSpPr>
        <p:spPr bwMode="auto">
          <a:xfrm>
            <a:off x="457200" y="968597"/>
            <a:ext cx="8226424" cy="1382430"/>
          </a:xfrm>
          <a:prstGeom prst="rect">
            <a:avLst/>
          </a:prstGeom>
          <a:noFill/>
          <a:ln w="12700">
            <a:noFill/>
            <a:miter lim="800000"/>
            <a:headEnd/>
            <a:tailEnd/>
          </a:ln>
          <a:effectLst/>
        </p:spPr>
        <p:txBody>
          <a:bodyPr vert="horz" wrap="square" lIns="45720" tIns="44450" rIns="45720" bIns="44450" numCol="1" anchor="t" anchorCtr="0" compatLnSpc="1">
            <a:prstTxWarp prst="textNoShape">
              <a:avLst/>
            </a:prstTxWarp>
            <a:spAutoFit/>
          </a:bodyPr>
          <a:lstStyle>
            <a:lvl1pPr marL="257175" indent="-257175" algn="l" rtl="0" eaLnBrk="0" fontAlgn="base" hangingPunct="0">
              <a:spcBef>
                <a:spcPct val="20000"/>
              </a:spcBef>
              <a:spcAft>
                <a:spcPct val="0"/>
              </a:spcAft>
              <a:buClr>
                <a:srgbClr val="FAFD00"/>
              </a:buClr>
              <a:buSzPct val="125000"/>
              <a:buChar char="•"/>
              <a:defRPr sz="2100" b="1">
                <a:solidFill>
                  <a:schemeClr val="bg1"/>
                </a:solidFill>
                <a:latin typeface="+mn-lt"/>
                <a:ea typeface="+mn-ea"/>
                <a:cs typeface="+mn-cs"/>
              </a:defRPr>
            </a:lvl1pPr>
            <a:lvl2pPr marL="557213" indent="-214313" algn="l" rtl="0" eaLnBrk="0" fontAlgn="base" hangingPunct="0">
              <a:spcBef>
                <a:spcPct val="20000"/>
              </a:spcBef>
              <a:spcAft>
                <a:spcPct val="0"/>
              </a:spcAft>
              <a:buClr>
                <a:srgbClr val="FAFD00"/>
              </a:buClr>
              <a:buSzPct val="125000"/>
              <a:buChar char="•"/>
              <a:defRPr sz="1800" b="1">
                <a:solidFill>
                  <a:schemeClr val="bg1"/>
                </a:solidFill>
                <a:latin typeface="+mn-lt"/>
              </a:defRPr>
            </a:lvl2pPr>
            <a:lvl3pPr marL="857250" indent="-171450" algn="l" rtl="0" eaLnBrk="0" fontAlgn="base" hangingPunct="0">
              <a:spcBef>
                <a:spcPct val="20000"/>
              </a:spcBef>
              <a:spcAft>
                <a:spcPct val="0"/>
              </a:spcAft>
              <a:buClr>
                <a:srgbClr val="FAFD00"/>
              </a:buClr>
              <a:buSzPct val="125000"/>
              <a:buChar char="•"/>
              <a:defRPr sz="1500" b="1">
                <a:solidFill>
                  <a:schemeClr val="bg1"/>
                </a:solidFill>
                <a:latin typeface="+mn-lt"/>
              </a:defRPr>
            </a:lvl3pPr>
            <a:lvl4pPr marL="1200150" indent="-171450" algn="l" rtl="0" eaLnBrk="0" fontAlgn="base" hangingPunct="0">
              <a:spcBef>
                <a:spcPct val="20000"/>
              </a:spcBef>
              <a:spcAft>
                <a:spcPct val="0"/>
              </a:spcAft>
              <a:buClr>
                <a:srgbClr val="FAFD00"/>
              </a:buClr>
              <a:buSzPct val="125000"/>
              <a:buChar char="•"/>
              <a:defRPr sz="1350" b="1">
                <a:solidFill>
                  <a:schemeClr val="bg1"/>
                </a:solidFill>
                <a:latin typeface="+mn-lt"/>
              </a:defRPr>
            </a:lvl4pPr>
            <a:lvl5pPr marL="1543050" indent="-171450" algn="l" rtl="0" eaLnBrk="0" fontAlgn="base" hangingPunct="0">
              <a:spcBef>
                <a:spcPct val="20000"/>
              </a:spcBef>
              <a:spcAft>
                <a:spcPct val="0"/>
              </a:spcAft>
              <a:buClr>
                <a:srgbClr val="FAFD00"/>
              </a:buClr>
              <a:buSzPct val="125000"/>
              <a:buChar char="•"/>
              <a:defRPr sz="1350" b="1">
                <a:solidFill>
                  <a:schemeClr val="bg1"/>
                </a:solidFill>
                <a:latin typeface="+mn-lt"/>
              </a:defRPr>
            </a:lvl5pPr>
            <a:lvl6pPr marL="1885950" indent="-171450" algn="l" rtl="0" eaLnBrk="0" fontAlgn="base" hangingPunct="0">
              <a:spcBef>
                <a:spcPct val="20000"/>
              </a:spcBef>
              <a:spcAft>
                <a:spcPct val="0"/>
              </a:spcAft>
              <a:buClr>
                <a:srgbClr val="FAFD00"/>
              </a:buClr>
              <a:buSzPct val="125000"/>
              <a:buChar char="•"/>
              <a:defRPr sz="1350" b="1">
                <a:solidFill>
                  <a:schemeClr val="bg1"/>
                </a:solidFill>
                <a:latin typeface="+mn-lt"/>
              </a:defRPr>
            </a:lvl6pPr>
            <a:lvl7pPr marL="2228850" indent="-171450" algn="l" rtl="0" eaLnBrk="0" fontAlgn="base" hangingPunct="0">
              <a:spcBef>
                <a:spcPct val="20000"/>
              </a:spcBef>
              <a:spcAft>
                <a:spcPct val="0"/>
              </a:spcAft>
              <a:buClr>
                <a:srgbClr val="FAFD00"/>
              </a:buClr>
              <a:buSzPct val="125000"/>
              <a:buChar char="•"/>
              <a:defRPr sz="1350" b="1">
                <a:solidFill>
                  <a:schemeClr val="bg1"/>
                </a:solidFill>
                <a:latin typeface="+mn-lt"/>
              </a:defRPr>
            </a:lvl7pPr>
            <a:lvl8pPr marL="2571750" indent="-171450" algn="l" rtl="0" eaLnBrk="0" fontAlgn="base" hangingPunct="0">
              <a:spcBef>
                <a:spcPct val="20000"/>
              </a:spcBef>
              <a:spcAft>
                <a:spcPct val="0"/>
              </a:spcAft>
              <a:buClr>
                <a:srgbClr val="FAFD00"/>
              </a:buClr>
              <a:buSzPct val="125000"/>
              <a:buChar char="•"/>
              <a:defRPr sz="1350" b="1">
                <a:solidFill>
                  <a:schemeClr val="bg1"/>
                </a:solidFill>
                <a:latin typeface="+mn-lt"/>
              </a:defRPr>
            </a:lvl8pPr>
            <a:lvl9pPr marL="2914650" indent="-171450" algn="l" rtl="0" eaLnBrk="0" fontAlgn="base" hangingPunct="0">
              <a:spcBef>
                <a:spcPct val="20000"/>
              </a:spcBef>
              <a:spcAft>
                <a:spcPct val="0"/>
              </a:spcAft>
              <a:buClr>
                <a:srgbClr val="FAFD00"/>
              </a:buClr>
              <a:buSzPct val="125000"/>
              <a:buChar char="•"/>
              <a:defRPr sz="1350" b="1">
                <a:solidFill>
                  <a:schemeClr val="bg1"/>
                </a:solidFill>
                <a:latin typeface="+mn-lt"/>
              </a:defRPr>
            </a:lvl9pPr>
          </a:lstStyle>
          <a:p>
            <a:pPr marL="0" indent="0">
              <a:buNone/>
            </a:pPr>
            <a:r>
              <a:rPr lang="en-US" kern="0" dirty="0" err="1"/>
              <a:t>FloPy</a:t>
            </a:r>
            <a:r>
              <a:rPr lang="en-US" kern="0" dirty="0"/>
              <a:t> is a Python package for creating, running, and post-processing MODFLOW-based groundwater flow and transport models. </a:t>
            </a:r>
            <a:r>
              <a:rPr lang="en-US" kern="0" dirty="0" err="1"/>
              <a:t>FloPy</a:t>
            </a:r>
            <a:r>
              <a:rPr lang="en-US" kern="0" dirty="0"/>
              <a:t> includes functionality to support MODFLOW 6 including support for unstructured grids.</a:t>
            </a:r>
          </a:p>
        </p:txBody>
      </p:sp>
    </p:spTree>
    <p:extLst>
      <p:ext uri="{BB962C8B-B14F-4D97-AF65-F5344CB8AC3E}">
        <p14:creationId xmlns:p14="http://schemas.microsoft.com/office/powerpoint/2010/main" val="2695368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EFF9-9CC1-550A-7755-17AD564EE844}"/>
              </a:ext>
            </a:extLst>
          </p:cNvPr>
          <p:cNvSpPr>
            <a:spLocks noGrp="1"/>
          </p:cNvSpPr>
          <p:nvPr>
            <p:ph type="title"/>
          </p:nvPr>
        </p:nvSpPr>
        <p:spPr/>
        <p:txBody>
          <a:bodyPr/>
          <a:lstStyle/>
          <a:p>
            <a:r>
              <a:rPr lang="en-US" dirty="0" err="1"/>
              <a:t>FloPy</a:t>
            </a:r>
            <a:r>
              <a:rPr lang="en-US" dirty="0"/>
              <a:t> Family Tree</a:t>
            </a:r>
          </a:p>
        </p:txBody>
      </p:sp>
      <p:pic>
        <p:nvPicPr>
          <p:cNvPr id="2050" name="Picture 2">
            <a:extLst>
              <a:ext uri="{FF2B5EF4-FFF2-40B4-BE49-F238E27FC236}">
                <a16:creationId xmlns:a16="http://schemas.microsoft.com/office/drawing/2014/main" id="{DF1E5C31-A6C1-2F97-92A5-FBFE8D073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8484" y="980128"/>
            <a:ext cx="770636" cy="7706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Vincent Post - Australian Water School">
            <a:extLst>
              <a:ext uri="{FF2B5EF4-FFF2-40B4-BE49-F238E27FC236}">
                <a16:creationId xmlns:a16="http://schemas.microsoft.com/office/drawing/2014/main" id="{11969872-7CE3-42D9-B110-1E668DA44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578" y="978408"/>
            <a:ext cx="770636" cy="77407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2586E3-C60B-5964-1317-975770340D81}"/>
              </a:ext>
            </a:extLst>
          </p:cNvPr>
          <p:cNvSpPr txBox="1"/>
          <p:nvPr/>
        </p:nvSpPr>
        <p:spPr>
          <a:xfrm>
            <a:off x="772054" y="1821716"/>
            <a:ext cx="905346" cy="338554"/>
          </a:xfrm>
          <a:prstGeom prst="rect">
            <a:avLst/>
          </a:prstGeom>
          <a:noFill/>
        </p:spPr>
        <p:txBody>
          <a:bodyPr wrap="square" rtlCol="0">
            <a:spAutoFit/>
          </a:bodyPr>
          <a:lstStyle/>
          <a:p>
            <a:pPr algn="ctr"/>
            <a:r>
              <a:rPr lang="en-US" sz="1600" dirty="0">
                <a:solidFill>
                  <a:schemeClr val="bg1"/>
                </a:solidFill>
              </a:rPr>
              <a:t>2010</a:t>
            </a:r>
          </a:p>
        </p:txBody>
      </p:sp>
      <p:pic>
        <p:nvPicPr>
          <p:cNvPr id="2056" name="Picture 8" descr="Avatar">
            <a:extLst>
              <a:ext uri="{FF2B5EF4-FFF2-40B4-BE49-F238E27FC236}">
                <a16:creationId xmlns:a16="http://schemas.microsoft.com/office/drawing/2014/main" id="{D28778E8-A3E6-B13C-1A49-4D9C916BB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3246" y="1605675"/>
            <a:ext cx="770636" cy="7706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descr="A close-up of a person&#10;&#10;Description automatically generated">
            <a:extLst>
              <a:ext uri="{FF2B5EF4-FFF2-40B4-BE49-F238E27FC236}">
                <a16:creationId xmlns:a16="http://schemas.microsoft.com/office/drawing/2014/main" id="{0D4CF568-AF88-F224-C99A-CA6BED71CC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6830" y="1605675"/>
            <a:ext cx="577977" cy="770636"/>
          </a:xfrm>
          <a:prstGeom prst="ellipse">
            <a:avLst/>
          </a:prstGeom>
          <a:ln>
            <a:noFill/>
          </a:ln>
          <a:effectLst>
            <a:softEdge rad="112500"/>
          </a:effectLst>
        </p:spPr>
      </p:pic>
      <p:pic>
        <p:nvPicPr>
          <p:cNvPr id="2060" name="Picture 12" descr="Avatar">
            <a:extLst>
              <a:ext uri="{FF2B5EF4-FFF2-40B4-BE49-F238E27FC236}">
                <a16:creationId xmlns:a16="http://schemas.microsoft.com/office/drawing/2014/main" id="{6F08F65C-3C38-4D5B-31A4-BB20DB51D1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7755" y="1605675"/>
            <a:ext cx="770636" cy="7706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2" name="Picture 14" descr="Avatar">
            <a:extLst>
              <a:ext uri="{FF2B5EF4-FFF2-40B4-BE49-F238E27FC236}">
                <a16:creationId xmlns:a16="http://schemas.microsoft.com/office/drawing/2014/main" id="{9D688A8E-FE88-EC11-CCBA-0F03B1E96C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6964" y="3441394"/>
            <a:ext cx="770636" cy="7706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250637A6-ECE7-C635-F871-2F5C27B3F2E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498" t="3554" r="20458" b="48623"/>
          <a:stretch/>
        </p:blipFill>
        <p:spPr bwMode="auto">
          <a:xfrm>
            <a:off x="3618484" y="2157284"/>
            <a:ext cx="770636" cy="8003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6" name="Picture 18" descr="Avatar">
            <a:extLst>
              <a:ext uri="{FF2B5EF4-FFF2-40B4-BE49-F238E27FC236}">
                <a16:creationId xmlns:a16="http://schemas.microsoft.com/office/drawing/2014/main" id="{224B8E22-DA46-9F0E-5CE0-B8936AB690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5963" y="2172161"/>
            <a:ext cx="770636" cy="7706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231CA0-CBD1-4ADD-AD75-C1516015DE6A}"/>
              </a:ext>
            </a:extLst>
          </p:cNvPr>
          <p:cNvSpPr txBox="1"/>
          <p:nvPr/>
        </p:nvSpPr>
        <p:spPr>
          <a:xfrm>
            <a:off x="400543" y="2388202"/>
            <a:ext cx="1648369" cy="338554"/>
          </a:xfrm>
          <a:prstGeom prst="rect">
            <a:avLst/>
          </a:prstGeom>
          <a:noFill/>
        </p:spPr>
        <p:txBody>
          <a:bodyPr wrap="square" rtlCol="0">
            <a:spAutoFit/>
          </a:bodyPr>
          <a:lstStyle/>
          <a:p>
            <a:pPr algn="ctr"/>
            <a:r>
              <a:rPr lang="en-US" sz="1600" dirty="0">
                <a:solidFill>
                  <a:schemeClr val="bg1"/>
                </a:solidFill>
              </a:rPr>
              <a:t>2013-2015</a:t>
            </a:r>
          </a:p>
        </p:txBody>
      </p:sp>
      <p:pic>
        <p:nvPicPr>
          <p:cNvPr id="2068" name="Picture 20" descr="Avatar">
            <a:extLst>
              <a:ext uri="{FF2B5EF4-FFF2-40B4-BE49-F238E27FC236}">
                <a16:creationId xmlns:a16="http://schemas.microsoft.com/office/drawing/2014/main" id="{3C8E8AB4-CB4E-5F5D-A72D-91468F54E8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1776" y="3441394"/>
            <a:ext cx="770637" cy="77063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0" name="Picture 22" descr="Andrew T Leaf | U.S. Geological Survey">
            <a:extLst>
              <a:ext uri="{FF2B5EF4-FFF2-40B4-BE49-F238E27FC236}">
                <a16:creationId xmlns:a16="http://schemas.microsoft.com/office/drawing/2014/main" id="{9875E0B7-1F8F-F91B-5873-3BFCBA8130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15724" y="2770187"/>
            <a:ext cx="768935" cy="80039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3DF5A9-7911-2835-C813-1C5E1C0B5741}"/>
              </a:ext>
            </a:extLst>
          </p:cNvPr>
          <p:cNvSpPr txBox="1"/>
          <p:nvPr/>
        </p:nvSpPr>
        <p:spPr>
          <a:xfrm>
            <a:off x="400543" y="3001105"/>
            <a:ext cx="1648369" cy="338554"/>
          </a:xfrm>
          <a:prstGeom prst="rect">
            <a:avLst/>
          </a:prstGeom>
          <a:noFill/>
        </p:spPr>
        <p:txBody>
          <a:bodyPr wrap="square" rtlCol="0">
            <a:spAutoFit/>
          </a:bodyPr>
          <a:lstStyle/>
          <a:p>
            <a:pPr algn="ctr"/>
            <a:r>
              <a:rPr lang="en-US" sz="1600" dirty="0">
                <a:solidFill>
                  <a:schemeClr val="bg1"/>
                </a:solidFill>
              </a:rPr>
              <a:t>2016-2017</a:t>
            </a:r>
          </a:p>
        </p:txBody>
      </p:sp>
      <p:sp>
        <p:nvSpPr>
          <p:cNvPr id="9" name="TextBox 8">
            <a:extLst>
              <a:ext uri="{FF2B5EF4-FFF2-40B4-BE49-F238E27FC236}">
                <a16:creationId xmlns:a16="http://schemas.microsoft.com/office/drawing/2014/main" id="{88F7A6A0-F722-9C14-7835-69F02C2ADC80}"/>
              </a:ext>
            </a:extLst>
          </p:cNvPr>
          <p:cNvSpPr txBox="1"/>
          <p:nvPr/>
        </p:nvSpPr>
        <p:spPr>
          <a:xfrm>
            <a:off x="215870" y="3657435"/>
            <a:ext cx="2017715" cy="338554"/>
          </a:xfrm>
          <a:prstGeom prst="rect">
            <a:avLst/>
          </a:prstGeom>
          <a:noFill/>
        </p:spPr>
        <p:txBody>
          <a:bodyPr wrap="square" rtlCol="0">
            <a:spAutoFit/>
          </a:bodyPr>
          <a:lstStyle/>
          <a:p>
            <a:pPr algn="ctr"/>
            <a:r>
              <a:rPr lang="en-US" sz="1600" dirty="0">
                <a:solidFill>
                  <a:schemeClr val="bg1"/>
                </a:solidFill>
              </a:rPr>
              <a:t>2018-2019</a:t>
            </a:r>
          </a:p>
        </p:txBody>
      </p:sp>
      <p:pic>
        <p:nvPicPr>
          <p:cNvPr id="2072" name="Picture 24" descr="Avatar">
            <a:extLst>
              <a:ext uri="{FF2B5EF4-FFF2-40B4-BE49-F238E27FC236}">
                <a16:creationId xmlns:a16="http://schemas.microsoft.com/office/drawing/2014/main" id="{A57F7785-EDEC-3D3D-33D1-AD1C9E753E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7324" y="2785064"/>
            <a:ext cx="770636" cy="7706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4" name="Picture 26" descr=" Jason Bellino">
            <a:extLst>
              <a:ext uri="{FF2B5EF4-FFF2-40B4-BE49-F238E27FC236}">
                <a16:creationId xmlns:a16="http://schemas.microsoft.com/office/drawing/2014/main" id="{13094692-CD5D-DEB7-6DD8-780451AD5E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7409" y="2785063"/>
            <a:ext cx="737815" cy="7706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6" name="Picture 28" descr="Avatar">
            <a:extLst>
              <a:ext uri="{FF2B5EF4-FFF2-40B4-BE49-F238E27FC236}">
                <a16:creationId xmlns:a16="http://schemas.microsoft.com/office/drawing/2014/main" id="{8310C26A-4837-649C-9601-F98CD386DD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16651" y="3478939"/>
            <a:ext cx="695547" cy="6955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8" name="Picture 30" descr="Avatar">
            <a:extLst>
              <a:ext uri="{FF2B5EF4-FFF2-40B4-BE49-F238E27FC236}">
                <a16:creationId xmlns:a16="http://schemas.microsoft.com/office/drawing/2014/main" id="{55CECA65-FC81-3F84-2E4E-0BF0E350A62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72541" y="2785063"/>
            <a:ext cx="770638" cy="7706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B2F163D-94A3-5458-8D88-3F39BE43BADC}"/>
              </a:ext>
            </a:extLst>
          </p:cNvPr>
          <p:cNvSpPr txBox="1"/>
          <p:nvPr/>
        </p:nvSpPr>
        <p:spPr>
          <a:xfrm>
            <a:off x="354823" y="4284933"/>
            <a:ext cx="1739809" cy="338554"/>
          </a:xfrm>
          <a:prstGeom prst="rect">
            <a:avLst/>
          </a:prstGeom>
          <a:noFill/>
        </p:spPr>
        <p:txBody>
          <a:bodyPr wrap="square" rtlCol="0">
            <a:spAutoFit/>
          </a:bodyPr>
          <a:lstStyle/>
          <a:p>
            <a:pPr algn="ctr"/>
            <a:r>
              <a:rPr lang="en-US" sz="1600" dirty="0">
                <a:solidFill>
                  <a:schemeClr val="bg1"/>
                </a:solidFill>
              </a:rPr>
              <a:t>2020-2023</a:t>
            </a:r>
          </a:p>
        </p:txBody>
      </p:sp>
      <p:pic>
        <p:nvPicPr>
          <p:cNvPr id="2080" name="Picture 32" descr="Avatar">
            <a:extLst>
              <a:ext uri="{FF2B5EF4-FFF2-40B4-BE49-F238E27FC236}">
                <a16:creationId xmlns:a16="http://schemas.microsoft.com/office/drawing/2014/main" id="{0465488D-3B8A-A423-A522-B884C6CA1BA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23063" y="4068892"/>
            <a:ext cx="770637" cy="77063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82" name="Picture 34" descr="Brioch Hemmings">
            <a:extLst>
              <a:ext uri="{FF2B5EF4-FFF2-40B4-BE49-F238E27FC236}">
                <a16:creationId xmlns:a16="http://schemas.microsoft.com/office/drawing/2014/main" id="{079F25DC-1F55-F00D-09B9-380219DF9CF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85680" y="3441393"/>
            <a:ext cx="768712" cy="77063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84" name="Picture 36" descr="cnicol-gwlogic (Chris Nicol) · GitHub">
            <a:extLst>
              <a:ext uri="{FF2B5EF4-FFF2-40B4-BE49-F238E27FC236}">
                <a16:creationId xmlns:a16="http://schemas.microsoft.com/office/drawing/2014/main" id="{9EA2A064-FEDB-EAC8-0A6D-83B234B74E3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56030" y="3441392"/>
            <a:ext cx="770640" cy="7706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86" name="Picture 38" descr="Avatar">
            <a:extLst>
              <a:ext uri="{FF2B5EF4-FFF2-40B4-BE49-F238E27FC236}">
                <a16:creationId xmlns:a16="http://schemas.microsoft.com/office/drawing/2014/main" id="{F0E61F31-6178-477E-93BA-4163973794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26512" y="3441392"/>
            <a:ext cx="770640" cy="7706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88" name="Picture 40" descr="Avatar">
            <a:extLst>
              <a:ext uri="{FF2B5EF4-FFF2-40B4-BE49-F238E27FC236}">
                <a16:creationId xmlns:a16="http://schemas.microsoft.com/office/drawing/2014/main" id="{24FE868F-02C5-A68E-EBBD-7D8195DC24B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75645" y="4068892"/>
            <a:ext cx="770636" cy="7706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90" name="Picture 42" descr="Avatar">
            <a:extLst>
              <a:ext uri="{FF2B5EF4-FFF2-40B4-BE49-F238E27FC236}">
                <a16:creationId xmlns:a16="http://schemas.microsoft.com/office/drawing/2014/main" id="{36CA9534-2078-691C-838F-106A9415B63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74467" y="3441392"/>
            <a:ext cx="770640" cy="7706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92" name="Picture 44" descr="Avatar">
            <a:extLst>
              <a:ext uri="{FF2B5EF4-FFF2-40B4-BE49-F238E27FC236}">
                <a16:creationId xmlns:a16="http://schemas.microsoft.com/office/drawing/2014/main" id="{79E72B15-D441-B094-4916-269710A2172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0462" t="7181" b="15379"/>
          <a:stretch/>
        </p:blipFill>
        <p:spPr bwMode="auto">
          <a:xfrm>
            <a:off x="5035894" y="4068890"/>
            <a:ext cx="691997" cy="77064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96" name="Picture 48" descr="Wesley Bonelli">
            <a:extLst>
              <a:ext uri="{FF2B5EF4-FFF2-40B4-BE49-F238E27FC236}">
                <a16:creationId xmlns:a16="http://schemas.microsoft.com/office/drawing/2014/main" id="{9686A109-0A4D-6FF3-5C5A-5B81456772A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22131" y="4050434"/>
            <a:ext cx="770641" cy="77064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E30BCE1-FBD8-07FA-38F2-D4445B19E716}"/>
              </a:ext>
            </a:extLst>
          </p:cNvPr>
          <p:cNvSpPr txBox="1"/>
          <p:nvPr/>
        </p:nvSpPr>
        <p:spPr>
          <a:xfrm>
            <a:off x="6534673" y="2492675"/>
            <a:ext cx="2359941" cy="584775"/>
          </a:xfrm>
          <a:prstGeom prst="rect">
            <a:avLst/>
          </a:prstGeom>
          <a:noFill/>
        </p:spPr>
        <p:txBody>
          <a:bodyPr wrap="none" rtlCol="0">
            <a:spAutoFit/>
          </a:bodyPr>
          <a:lstStyle/>
          <a:p>
            <a:r>
              <a:rPr lang="en-US" b="1" i="1" dirty="0">
                <a:solidFill>
                  <a:srgbClr val="FFFF00"/>
                </a:solidFill>
              </a:rPr>
              <a:t>+ 28 others</a:t>
            </a:r>
          </a:p>
        </p:txBody>
      </p:sp>
    </p:spTree>
    <p:extLst>
      <p:ext uri="{BB962C8B-B14F-4D97-AF65-F5344CB8AC3E}">
        <p14:creationId xmlns:p14="http://schemas.microsoft.com/office/powerpoint/2010/main" val="3180112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E3E0-D6C0-C76C-F551-C807736DFF45}"/>
              </a:ext>
            </a:extLst>
          </p:cNvPr>
          <p:cNvSpPr>
            <a:spLocks noGrp="1"/>
          </p:cNvSpPr>
          <p:nvPr>
            <p:ph type="title"/>
          </p:nvPr>
        </p:nvSpPr>
        <p:spPr/>
        <p:txBody>
          <a:bodyPr/>
          <a:lstStyle/>
          <a:p>
            <a:r>
              <a:rPr lang="en-US" dirty="0" err="1"/>
              <a:t>FloPy</a:t>
            </a:r>
            <a:r>
              <a:rPr lang="en-US" dirty="0"/>
              <a:t> MODFLOW 6 support</a:t>
            </a:r>
          </a:p>
        </p:txBody>
      </p:sp>
      <p:pic>
        <p:nvPicPr>
          <p:cNvPr id="4" name="Picture 3">
            <a:extLst>
              <a:ext uri="{FF2B5EF4-FFF2-40B4-BE49-F238E27FC236}">
                <a16:creationId xmlns:a16="http://schemas.microsoft.com/office/drawing/2014/main" id="{9FA2ECC6-2ED8-6692-B152-B7BB1E155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37" y="1060704"/>
            <a:ext cx="3370333" cy="3300984"/>
          </a:xfrm>
          <a:prstGeom prst="rect">
            <a:avLst/>
          </a:prstGeom>
          <a:solidFill>
            <a:schemeClr val="bg1"/>
          </a:solidFill>
        </p:spPr>
      </p:pic>
      <p:pic>
        <p:nvPicPr>
          <p:cNvPr id="6" name="Picture 5">
            <a:extLst>
              <a:ext uri="{FF2B5EF4-FFF2-40B4-BE49-F238E27FC236}">
                <a16:creationId xmlns:a16="http://schemas.microsoft.com/office/drawing/2014/main" id="{1179DA01-5453-F958-CD37-8E6D64D18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032" y="1060704"/>
            <a:ext cx="3370333" cy="3300984"/>
          </a:xfrm>
          <a:prstGeom prst="rect">
            <a:avLst/>
          </a:prstGeom>
          <a:solidFill>
            <a:schemeClr val="bg1"/>
          </a:solidFill>
        </p:spPr>
      </p:pic>
    </p:spTree>
    <p:extLst>
      <p:ext uri="{BB962C8B-B14F-4D97-AF65-F5344CB8AC3E}">
        <p14:creationId xmlns:p14="http://schemas.microsoft.com/office/powerpoint/2010/main" val="196647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38C6-7559-11A0-89D2-21BDA38D4EF7}"/>
              </a:ext>
            </a:extLst>
          </p:cNvPr>
          <p:cNvSpPr>
            <a:spLocks noGrp="1"/>
          </p:cNvSpPr>
          <p:nvPr>
            <p:ph type="title"/>
          </p:nvPr>
        </p:nvSpPr>
        <p:spPr/>
        <p:txBody>
          <a:bodyPr/>
          <a:lstStyle/>
          <a:p>
            <a:r>
              <a:rPr lang="en-US" dirty="0" err="1"/>
              <a:t>FloPy</a:t>
            </a:r>
            <a:r>
              <a:rPr lang="en-US" dirty="0"/>
              <a:t> publications</a:t>
            </a:r>
          </a:p>
        </p:txBody>
      </p:sp>
      <p:pic>
        <p:nvPicPr>
          <p:cNvPr id="4" name="Picture 3">
            <a:extLst>
              <a:ext uri="{FF2B5EF4-FFF2-40B4-BE49-F238E27FC236}">
                <a16:creationId xmlns:a16="http://schemas.microsoft.com/office/drawing/2014/main" id="{F7DE18D1-2FC3-6974-3F6D-B19C511001C9}"/>
              </a:ext>
            </a:extLst>
          </p:cNvPr>
          <p:cNvPicPr>
            <a:picLocks noChangeAspect="1"/>
          </p:cNvPicPr>
          <p:nvPr/>
        </p:nvPicPr>
        <p:blipFill rotWithShape="1">
          <a:blip r:embed="rId3"/>
          <a:srcRect l="1088" r="-1087" b="-15250"/>
          <a:stretch/>
        </p:blipFill>
        <p:spPr>
          <a:xfrm>
            <a:off x="4658147" y="1190093"/>
            <a:ext cx="4342350" cy="3184705"/>
          </a:xfrm>
          <a:prstGeom prst="rect">
            <a:avLst/>
          </a:prstGeom>
          <a:solidFill>
            <a:schemeClr val="bg1"/>
          </a:solidFill>
        </p:spPr>
      </p:pic>
      <p:pic>
        <p:nvPicPr>
          <p:cNvPr id="5" name="Picture 4">
            <a:extLst>
              <a:ext uri="{FF2B5EF4-FFF2-40B4-BE49-F238E27FC236}">
                <a16:creationId xmlns:a16="http://schemas.microsoft.com/office/drawing/2014/main" id="{D3B773C3-6145-4C81-0E38-87B7493C44FD}"/>
              </a:ext>
            </a:extLst>
          </p:cNvPr>
          <p:cNvPicPr>
            <a:picLocks noChangeAspect="1"/>
          </p:cNvPicPr>
          <p:nvPr/>
        </p:nvPicPr>
        <p:blipFill>
          <a:blip r:embed="rId4"/>
          <a:stretch>
            <a:fillRect/>
          </a:stretch>
        </p:blipFill>
        <p:spPr>
          <a:xfrm>
            <a:off x="143502" y="1190093"/>
            <a:ext cx="4342350" cy="3184705"/>
          </a:xfrm>
          <a:prstGeom prst="rect">
            <a:avLst/>
          </a:prstGeom>
        </p:spPr>
      </p:pic>
      <p:sp>
        <p:nvSpPr>
          <p:cNvPr id="6" name="TextBox 5">
            <a:extLst>
              <a:ext uri="{FF2B5EF4-FFF2-40B4-BE49-F238E27FC236}">
                <a16:creationId xmlns:a16="http://schemas.microsoft.com/office/drawing/2014/main" id="{8063BA02-6F57-2053-1223-8185B0186104}"/>
              </a:ext>
            </a:extLst>
          </p:cNvPr>
          <p:cNvSpPr txBox="1"/>
          <p:nvPr/>
        </p:nvSpPr>
        <p:spPr>
          <a:xfrm>
            <a:off x="84655" y="4374798"/>
            <a:ext cx="905346" cy="338554"/>
          </a:xfrm>
          <a:prstGeom prst="rect">
            <a:avLst/>
          </a:prstGeom>
          <a:noFill/>
        </p:spPr>
        <p:txBody>
          <a:bodyPr wrap="square" rtlCol="0">
            <a:spAutoFit/>
          </a:bodyPr>
          <a:lstStyle/>
          <a:p>
            <a:r>
              <a:rPr lang="en-US" sz="1600" dirty="0">
                <a:solidFill>
                  <a:schemeClr val="bg1"/>
                </a:solidFill>
              </a:rPr>
              <a:t>2016</a:t>
            </a:r>
          </a:p>
        </p:txBody>
      </p:sp>
      <p:sp>
        <p:nvSpPr>
          <p:cNvPr id="7" name="TextBox 6">
            <a:extLst>
              <a:ext uri="{FF2B5EF4-FFF2-40B4-BE49-F238E27FC236}">
                <a16:creationId xmlns:a16="http://schemas.microsoft.com/office/drawing/2014/main" id="{83911474-CDB8-711D-E541-9FBC86E7AE82}"/>
              </a:ext>
            </a:extLst>
          </p:cNvPr>
          <p:cNvSpPr txBox="1"/>
          <p:nvPr/>
        </p:nvSpPr>
        <p:spPr>
          <a:xfrm>
            <a:off x="4658147" y="4374798"/>
            <a:ext cx="905346" cy="338554"/>
          </a:xfrm>
          <a:prstGeom prst="rect">
            <a:avLst/>
          </a:prstGeom>
          <a:noFill/>
        </p:spPr>
        <p:txBody>
          <a:bodyPr wrap="square" rtlCol="0">
            <a:spAutoFit/>
          </a:bodyPr>
          <a:lstStyle/>
          <a:p>
            <a:r>
              <a:rPr lang="en-US" sz="1600" dirty="0">
                <a:solidFill>
                  <a:schemeClr val="bg1"/>
                </a:solidFill>
              </a:rPr>
              <a:t>2023</a:t>
            </a:r>
          </a:p>
        </p:txBody>
      </p:sp>
      <p:sp>
        <p:nvSpPr>
          <p:cNvPr id="8" name="TextBox 7">
            <a:extLst>
              <a:ext uri="{FF2B5EF4-FFF2-40B4-BE49-F238E27FC236}">
                <a16:creationId xmlns:a16="http://schemas.microsoft.com/office/drawing/2014/main" id="{E3CA7D31-1240-67C3-3E7F-960E318C36CC}"/>
              </a:ext>
            </a:extLst>
          </p:cNvPr>
          <p:cNvSpPr txBox="1"/>
          <p:nvPr/>
        </p:nvSpPr>
        <p:spPr>
          <a:xfrm>
            <a:off x="2220074" y="4374798"/>
            <a:ext cx="2351926" cy="261610"/>
          </a:xfrm>
          <a:prstGeom prst="rect">
            <a:avLst/>
          </a:prstGeom>
          <a:noFill/>
        </p:spPr>
        <p:txBody>
          <a:bodyPr wrap="none" rtlCol="0">
            <a:spAutoFit/>
          </a:bodyPr>
          <a:lstStyle/>
          <a:p>
            <a:r>
              <a:rPr lang="en-US" sz="1100" i="1" dirty="0">
                <a:solidFill>
                  <a:schemeClr val="bg1"/>
                </a:solidFill>
                <a:hlinkClick r:id="rId5"/>
              </a:rPr>
              <a:t>https://</a:t>
            </a:r>
            <a:r>
              <a:rPr lang="en-US" sz="1100" i="1" dirty="0" err="1">
                <a:solidFill>
                  <a:schemeClr val="bg1"/>
                </a:solidFill>
                <a:hlinkClick r:id="rId5"/>
              </a:rPr>
              <a:t>doi.org</a:t>
            </a:r>
            <a:r>
              <a:rPr lang="en-US" sz="1100" i="1" dirty="0">
                <a:solidFill>
                  <a:schemeClr val="bg1"/>
                </a:solidFill>
                <a:hlinkClick r:id="rId5"/>
              </a:rPr>
              <a:t>/10.1111/gwat.12413</a:t>
            </a:r>
            <a:endParaRPr lang="en-US" sz="1100" i="1" dirty="0">
              <a:solidFill>
                <a:schemeClr val="bg1"/>
              </a:solidFill>
            </a:endParaRPr>
          </a:p>
        </p:txBody>
      </p:sp>
      <p:sp>
        <p:nvSpPr>
          <p:cNvPr id="9" name="TextBox 8">
            <a:extLst>
              <a:ext uri="{FF2B5EF4-FFF2-40B4-BE49-F238E27FC236}">
                <a16:creationId xmlns:a16="http://schemas.microsoft.com/office/drawing/2014/main" id="{E54865F3-D881-3A72-0F24-571D522D8920}"/>
              </a:ext>
            </a:extLst>
          </p:cNvPr>
          <p:cNvSpPr txBox="1"/>
          <p:nvPr/>
        </p:nvSpPr>
        <p:spPr>
          <a:xfrm>
            <a:off x="6630748" y="4374989"/>
            <a:ext cx="2513252" cy="276999"/>
          </a:xfrm>
          <a:prstGeom prst="rect">
            <a:avLst/>
          </a:prstGeom>
          <a:noFill/>
        </p:spPr>
        <p:txBody>
          <a:bodyPr wrap="none" rtlCol="0">
            <a:spAutoFit/>
          </a:bodyPr>
          <a:lstStyle/>
          <a:p>
            <a:r>
              <a:rPr lang="en-US" sz="1200" i="1" dirty="0">
                <a:solidFill>
                  <a:schemeClr val="bg1"/>
                </a:solidFill>
                <a:hlinkClick r:id="rId6"/>
              </a:rPr>
              <a:t>https://</a:t>
            </a:r>
            <a:r>
              <a:rPr lang="en-US" sz="1200" i="1" dirty="0" err="1">
                <a:solidFill>
                  <a:schemeClr val="bg1"/>
                </a:solidFill>
                <a:hlinkClick r:id="rId6"/>
              </a:rPr>
              <a:t>doi.org</a:t>
            </a:r>
            <a:r>
              <a:rPr lang="en-US" sz="1200" i="1" dirty="0">
                <a:solidFill>
                  <a:schemeClr val="bg1"/>
                </a:solidFill>
                <a:hlinkClick r:id="rId6"/>
              </a:rPr>
              <a:t>/10.1111/gwat.13327</a:t>
            </a:r>
            <a:endParaRPr lang="en-US" sz="1200" i="1" dirty="0">
              <a:solidFill>
                <a:schemeClr val="bg1"/>
              </a:solidFill>
            </a:endParaRPr>
          </a:p>
        </p:txBody>
      </p:sp>
    </p:spTree>
    <p:extLst>
      <p:ext uri="{BB962C8B-B14F-4D97-AF65-F5344CB8AC3E}">
        <p14:creationId xmlns:p14="http://schemas.microsoft.com/office/powerpoint/2010/main" val="154645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574E-492B-7A0F-DC9B-2741DC094379}"/>
              </a:ext>
            </a:extLst>
          </p:cNvPr>
          <p:cNvSpPr>
            <a:spLocks noGrp="1"/>
          </p:cNvSpPr>
          <p:nvPr>
            <p:ph type="title"/>
          </p:nvPr>
        </p:nvSpPr>
        <p:spPr/>
        <p:txBody>
          <a:bodyPr/>
          <a:lstStyle/>
          <a:p>
            <a:r>
              <a:rPr lang="en-US" dirty="0" err="1"/>
              <a:t>FloPy</a:t>
            </a:r>
            <a:r>
              <a:rPr lang="en-US" dirty="0"/>
              <a:t> Resources</a:t>
            </a:r>
          </a:p>
        </p:txBody>
      </p:sp>
      <p:pic>
        <p:nvPicPr>
          <p:cNvPr id="3" name="Picture 2">
            <a:extLst>
              <a:ext uri="{FF2B5EF4-FFF2-40B4-BE49-F238E27FC236}">
                <a16:creationId xmlns:a16="http://schemas.microsoft.com/office/drawing/2014/main" id="{5864FAC0-2114-955C-1FC1-DF95B5AFE90B}"/>
              </a:ext>
            </a:extLst>
          </p:cNvPr>
          <p:cNvPicPr>
            <a:picLocks noChangeAspect="1"/>
          </p:cNvPicPr>
          <p:nvPr/>
        </p:nvPicPr>
        <p:blipFill>
          <a:blip r:embed="rId2"/>
          <a:stretch>
            <a:fillRect/>
          </a:stretch>
        </p:blipFill>
        <p:spPr>
          <a:xfrm>
            <a:off x="684213" y="949879"/>
            <a:ext cx="7772400" cy="3436408"/>
          </a:xfrm>
          <a:prstGeom prst="rect">
            <a:avLst/>
          </a:prstGeom>
        </p:spPr>
      </p:pic>
      <p:sp>
        <p:nvSpPr>
          <p:cNvPr id="5" name="TextBox 4">
            <a:extLst>
              <a:ext uri="{FF2B5EF4-FFF2-40B4-BE49-F238E27FC236}">
                <a16:creationId xmlns:a16="http://schemas.microsoft.com/office/drawing/2014/main" id="{B9593F79-00FD-3DDA-FA58-7BE1B050C455}"/>
              </a:ext>
            </a:extLst>
          </p:cNvPr>
          <p:cNvSpPr txBox="1"/>
          <p:nvPr/>
        </p:nvSpPr>
        <p:spPr>
          <a:xfrm>
            <a:off x="684213" y="4386287"/>
            <a:ext cx="4572000" cy="276999"/>
          </a:xfrm>
          <a:prstGeom prst="rect">
            <a:avLst/>
          </a:prstGeom>
          <a:noFill/>
        </p:spPr>
        <p:txBody>
          <a:bodyPr wrap="square">
            <a:spAutoFit/>
          </a:bodyPr>
          <a:lstStyle/>
          <a:p>
            <a:r>
              <a:rPr lang="en-US" sz="1200" i="1" dirty="0">
                <a:solidFill>
                  <a:schemeClr val="bg1"/>
                </a:solidFill>
                <a:hlinkClick r:id="rId3"/>
              </a:rPr>
              <a:t>https://</a:t>
            </a:r>
            <a:r>
              <a:rPr lang="en-US" sz="1200" i="1" dirty="0" err="1">
                <a:solidFill>
                  <a:schemeClr val="bg1"/>
                </a:solidFill>
                <a:hlinkClick r:id="rId3"/>
              </a:rPr>
              <a:t>github.com</a:t>
            </a:r>
            <a:r>
              <a:rPr lang="en-US" sz="1200" i="1" dirty="0">
                <a:solidFill>
                  <a:schemeClr val="bg1"/>
                </a:solidFill>
                <a:hlinkClick r:id="rId3"/>
              </a:rPr>
              <a:t>/</a:t>
            </a:r>
            <a:r>
              <a:rPr lang="en-US" sz="1200" i="1" dirty="0" err="1">
                <a:solidFill>
                  <a:schemeClr val="bg1"/>
                </a:solidFill>
                <a:hlinkClick r:id="rId3"/>
              </a:rPr>
              <a:t>modflowpy</a:t>
            </a:r>
            <a:r>
              <a:rPr lang="en-US" sz="1200" i="1" dirty="0">
                <a:solidFill>
                  <a:schemeClr val="bg1"/>
                </a:solidFill>
                <a:hlinkClick r:id="rId3"/>
              </a:rPr>
              <a:t>/</a:t>
            </a:r>
            <a:r>
              <a:rPr lang="en-US" sz="1200" i="1" dirty="0" err="1">
                <a:solidFill>
                  <a:schemeClr val="bg1"/>
                </a:solidFill>
                <a:hlinkClick r:id="rId3"/>
              </a:rPr>
              <a:t>flopy</a:t>
            </a:r>
            <a:endParaRPr lang="en-US" sz="1200" i="1" dirty="0">
              <a:solidFill>
                <a:schemeClr val="bg1"/>
              </a:solidFill>
            </a:endParaRPr>
          </a:p>
        </p:txBody>
      </p:sp>
    </p:spTree>
    <p:extLst>
      <p:ext uri="{BB962C8B-B14F-4D97-AF65-F5344CB8AC3E}">
        <p14:creationId xmlns:p14="http://schemas.microsoft.com/office/powerpoint/2010/main" val="1602682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5ABE-6E96-5EF5-CB2F-C66A87799EA0}"/>
              </a:ext>
            </a:extLst>
          </p:cNvPr>
          <p:cNvSpPr>
            <a:spLocks noGrp="1"/>
          </p:cNvSpPr>
          <p:nvPr>
            <p:ph type="title"/>
          </p:nvPr>
        </p:nvSpPr>
        <p:spPr/>
        <p:txBody>
          <a:bodyPr/>
          <a:lstStyle/>
          <a:p>
            <a:r>
              <a:rPr lang="en-US" dirty="0" err="1"/>
              <a:t>FloPy</a:t>
            </a:r>
            <a:r>
              <a:rPr lang="en-US" dirty="0"/>
              <a:t> Resources</a:t>
            </a:r>
          </a:p>
        </p:txBody>
      </p:sp>
      <p:pic>
        <p:nvPicPr>
          <p:cNvPr id="3" name="Picture 2">
            <a:extLst>
              <a:ext uri="{FF2B5EF4-FFF2-40B4-BE49-F238E27FC236}">
                <a16:creationId xmlns:a16="http://schemas.microsoft.com/office/drawing/2014/main" id="{5323E5D3-9710-1A8D-EE98-88B83B0DBB99}"/>
              </a:ext>
            </a:extLst>
          </p:cNvPr>
          <p:cNvPicPr>
            <a:picLocks noChangeAspect="1"/>
          </p:cNvPicPr>
          <p:nvPr/>
        </p:nvPicPr>
        <p:blipFill>
          <a:blip r:embed="rId2"/>
          <a:stretch>
            <a:fillRect/>
          </a:stretch>
        </p:blipFill>
        <p:spPr>
          <a:xfrm>
            <a:off x="1124713" y="949879"/>
            <a:ext cx="6894575" cy="3252985"/>
          </a:xfrm>
          <a:prstGeom prst="rect">
            <a:avLst/>
          </a:prstGeom>
        </p:spPr>
      </p:pic>
      <p:sp>
        <p:nvSpPr>
          <p:cNvPr id="5" name="TextBox 4">
            <a:extLst>
              <a:ext uri="{FF2B5EF4-FFF2-40B4-BE49-F238E27FC236}">
                <a16:creationId xmlns:a16="http://schemas.microsoft.com/office/drawing/2014/main" id="{217CA45A-BF92-079E-A3F2-5A89C1453B46}"/>
              </a:ext>
            </a:extLst>
          </p:cNvPr>
          <p:cNvSpPr txBox="1"/>
          <p:nvPr/>
        </p:nvSpPr>
        <p:spPr>
          <a:xfrm>
            <a:off x="1124712" y="4202864"/>
            <a:ext cx="4572000" cy="276999"/>
          </a:xfrm>
          <a:prstGeom prst="rect">
            <a:avLst/>
          </a:prstGeom>
          <a:noFill/>
        </p:spPr>
        <p:txBody>
          <a:bodyPr wrap="square">
            <a:spAutoFit/>
          </a:bodyPr>
          <a:lstStyle/>
          <a:p>
            <a:r>
              <a:rPr lang="en-US" sz="1200" i="1" dirty="0">
                <a:solidFill>
                  <a:schemeClr val="bg1"/>
                </a:solidFill>
                <a:hlinkClick r:id="rId3"/>
              </a:rPr>
              <a:t>https://</a:t>
            </a:r>
            <a:r>
              <a:rPr lang="en-US" sz="1200" i="1" dirty="0" err="1">
                <a:solidFill>
                  <a:schemeClr val="bg1"/>
                </a:solidFill>
                <a:hlinkClick r:id="rId3"/>
              </a:rPr>
              <a:t>flopy.readthedocs.io</a:t>
            </a:r>
            <a:r>
              <a:rPr lang="en-US" sz="1200" i="1" dirty="0">
                <a:solidFill>
                  <a:schemeClr val="bg1"/>
                </a:solidFill>
                <a:hlinkClick r:id="rId3"/>
              </a:rPr>
              <a:t>/</a:t>
            </a:r>
            <a:r>
              <a:rPr lang="en-US" sz="1200" i="1" dirty="0" err="1">
                <a:solidFill>
                  <a:schemeClr val="bg1"/>
                </a:solidFill>
                <a:hlinkClick r:id="rId3"/>
              </a:rPr>
              <a:t>en</a:t>
            </a:r>
            <a:r>
              <a:rPr lang="en-US" sz="1200" i="1" dirty="0">
                <a:solidFill>
                  <a:schemeClr val="bg1"/>
                </a:solidFill>
                <a:hlinkClick r:id="rId3"/>
              </a:rPr>
              <a:t>/latest/</a:t>
            </a:r>
            <a:r>
              <a:rPr lang="en-US" sz="1200" i="1" dirty="0" err="1">
                <a:solidFill>
                  <a:schemeClr val="bg1"/>
                </a:solidFill>
                <a:hlinkClick r:id="rId3"/>
              </a:rPr>
              <a:t>index.html</a:t>
            </a:r>
            <a:endParaRPr lang="en-US" sz="1200" i="1" dirty="0">
              <a:solidFill>
                <a:schemeClr val="bg1"/>
              </a:solidFill>
            </a:endParaRPr>
          </a:p>
        </p:txBody>
      </p:sp>
    </p:spTree>
    <p:extLst>
      <p:ext uri="{BB962C8B-B14F-4D97-AF65-F5344CB8AC3E}">
        <p14:creationId xmlns:p14="http://schemas.microsoft.com/office/powerpoint/2010/main" val="3995224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5ABE-6E96-5EF5-CB2F-C66A87799EA0}"/>
              </a:ext>
            </a:extLst>
          </p:cNvPr>
          <p:cNvSpPr>
            <a:spLocks noGrp="1"/>
          </p:cNvSpPr>
          <p:nvPr>
            <p:ph type="title"/>
          </p:nvPr>
        </p:nvSpPr>
        <p:spPr/>
        <p:txBody>
          <a:bodyPr/>
          <a:lstStyle/>
          <a:p>
            <a:r>
              <a:rPr lang="en-US" dirty="0" err="1"/>
              <a:t>FloPy</a:t>
            </a:r>
            <a:r>
              <a:rPr lang="en-US" dirty="0"/>
              <a:t> Resources</a:t>
            </a:r>
          </a:p>
        </p:txBody>
      </p:sp>
      <p:pic>
        <p:nvPicPr>
          <p:cNvPr id="3" name="Picture 2">
            <a:extLst>
              <a:ext uri="{FF2B5EF4-FFF2-40B4-BE49-F238E27FC236}">
                <a16:creationId xmlns:a16="http://schemas.microsoft.com/office/drawing/2014/main" id="{8AB8624E-02D3-0A27-2B08-FF028D9F76A6}"/>
              </a:ext>
            </a:extLst>
          </p:cNvPr>
          <p:cNvPicPr>
            <a:picLocks noChangeAspect="1"/>
          </p:cNvPicPr>
          <p:nvPr/>
        </p:nvPicPr>
        <p:blipFill>
          <a:blip r:embed="rId2"/>
          <a:stretch>
            <a:fillRect/>
          </a:stretch>
        </p:blipFill>
        <p:spPr>
          <a:xfrm>
            <a:off x="685800" y="959767"/>
            <a:ext cx="7772400" cy="3498285"/>
          </a:xfrm>
          <a:prstGeom prst="rect">
            <a:avLst/>
          </a:prstGeom>
        </p:spPr>
      </p:pic>
      <p:sp>
        <p:nvSpPr>
          <p:cNvPr id="5" name="TextBox 4">
            <a:extLst>
              <a:ext uri="{FF2B5EF4-FFF2-40B4-BE49-F238E27FC236}">
                <a16:creationId xmlns:a16="http://schemas.microsoft.com/office/drawing/2014/main" id="{DB2AF525-62DD-3435-222E-C0836C09844C}"/>
              </a:ext>
            </a:extLst>
          </p:cNvPr>
          <p:cNvSpPr txBox="1"/>
          <p:nvPr/>
        </p:nvSpPr>
        <p:spPr>
          <a:xfrm>
            <a:off x="612648" y="4458052"/>
            <a:ext cx="4572000" cy="276999"/>
          </a:xfrm>
          <a:prstGeom prst="rect">
            <a:avLst/>
          </a:prstGeom>
          <a:noFill/>
        </p:spPr>
        <p:txBody>
          <a:bodyPr wrap="square">
            <a:spAutoFit/>
          </a:bodyPr>
          <a:lstStyle/>
          <a:p>
            <a:r>
              <a:rPr lang="en-US" sz="1200" i="1" dirty="0">
                <a:solidFill>
                  <a:schemeClr val="bg1"/>
                </a:solidFill>
                <a:hlinkClick r:id="rId3"/>
              </a:rPr>
              <a:t>https://</a:t>
            </a:r>
            <a:r>
              <a:rPr lang="en-US" sz="1200" i="1" dirty="0" err="1">
                <a:solidFill>
                  <a:schemeClr val="bg1"/>
                </a:solidFill>
                <a:hlinkClick r:id="rId3"/>
              </a:rPr>
              <a:t>flopy.readthedocs.io</a:t>
            </a:r>
            <a:r>
              <a:rPr lang="en-US" sz="1200" i="1" dirty="0">
                <a:solidFill>
                  <a:schemeClr val="bg1"/>
                </a:solidFill>
                <a:hlinkClick r:id="rId3"/>
              </a:rPr>
              <a:t>/</a:t>
            </a:r>
            <a:r>
              <a:rPr lang="en-US" sz="1200" i="1" dirty="0" err="1">
                <a:solidFill>
                  <a:schemeClr val="bg1"/>
                </a:solidFill>
                <a:hlinkClick r:id="rId3"/>
              </a:rPr>
              <a:t>en</a:t>
            </a:r>
            <a:r>
              <a:rPr lang="en-US" sz="1200" i="1" dirty="0">
                <a:solidFill>
                  <a:schemeClr val="bg1"/>
                </a:solidFill>
                <a:hlinkClick r:id="rId3"/>
              </a:rPr>
              <a:t>/latest/</a:t>
            </a:r>
            <a:r>
              <a:rPr lang="en-US" sz="1200" i="1" dirty="0" err="1">
                <a:solidFill>
                  <a:schemeClr val="bg1"/>
                </a:solidFill>
                <a:hlinkClick r:id="rId3"/>
              </a:rPr>
              <a:t>tutorials.html</a:t>
            </a:r>
            <a:endParaRPr lang="en-US" sz="1200" i="1" dirty="0">
              <a:solidFill>
                <a:schemeClr val="bg1"/>
              </a:solidFill>
            </a:endParaRPr>
          </a:p>
        </p:txBody>
      </p:sp>
    </p:spTree>
    <p:extLst>
      <p:ext uri="{BB962C8B-B14F-4D97-AF65-F5344CB8AC3E}">
        <p14:creationId xmlns:p14="http://schemas.microsoft.com/office/powerpoint/2010/main" val="146402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5ABE-6E96-5EF5-CB2F-C66A87799EA0}"/>
              </a:ext>
            </a:extLst>
          </p:cNvPr>
          <p:cNvSpPr>
            <a:spLocks noGrp="1"/>
          </p:cNvSpPr>
          <p:nvPr>
            <p:ph type="title"/>
          </p:nvPr>
        </p:nvSpPr>
        <p:spPr/>
        <p:txBody>
          <a:bodyPr/>
          <a:lstStyle/>
          <a:p>
            <a:r>
              <a:rPr lang="en-US" dirty="0" err="1"/>
              <a:t>FloPy</a:t>
            </a:r>
            <a:r>
              <a:rPr lang="en-US" dirty="0"/>
              <a:t> Resources</a:t>
            </a:r>
          </a:p>
        </p:txBody>
      </p:sp>
      <p:pic>
        <p:nvPicPr>
          <p:cNvPr id="3" name="Picture 2">
            <a:extLst>
              <a:ext uri="{FF2B5EF4-FFF2-40B4-BE49-F238E27FC236}">
                <a16:creationId xmlns:a16="http://schemas.microsoft.com/office/drawing/2014/main" id="{F5C4BA91-82B9-098E-6480-3210EE3237D9}"/>
              </a:ext>
            </a:extLst>
          </p:cNvPr>
          <p:cNvPicPr>
            <a:picLocks noChangeAspect="1"/>
          </p:cNvPicPr>
          <p:nvPr/>
        </p:nvPicPr>
        <p:blipFill>
          <a:blip r:embed="rId2"/>
          <a:stretch>
            <a:fillRect/>
          </a:stretch>
        </p:blipFill>
        <p:spPr>
          <a:xfrm>
            <a:off x="1774762" y="1033272"/>
            <a:ext cx="5594477" cy="3511156"/>
          </a:xfrm>
          <a:prstGeom prst="rect">
            <a:avLst/>
          </a:prstGeom>
        </p:spPr>
      </p:pic>
      <p:sp>
        <p:nvSpPr>
          <p:cNvPr id="5" name="TextBox 4">
            <a:extLst>
              <a:ext uri="{FF2B5EF4-FFF2-40B4-BE49-F238E27FC236}">
                <a16:creationId xmlns:a16="http://schemas.microsoft.com/office/drawing/2014/main" id="{0C576FA3-D54B-65B9-AB1F-6916625F24E1}"/>
              </a:ext>
            </a:extLst>
          </p:cNvPr>
          <p:cNvSpPr txBox="1"/>
          <p:nvPr/>
        </p:nvSpPr>
        <p:spPr>
          <a:xfrm>
            <a:off x="1709928" y="4627329"/>
            <a:ext cx="4572000" cy="276999"/>
          </a:xfrm>
          <a:prstGeom prst="rect">
            <a:avLst/>
          </a:prstGeom>
          <a:noFill/>
        </p:spPr>
        <p:txBody>
          <a:bodyPr wrap="square">
            <a:spAutoFit/>
          </a:bodyPr>
          <a:lstStyle/>
          <a:p>
            <a:r>
              <a:rPr lang="en-US" sz="1200" i="1" dirty="0">
                <a:solidFill>
                  <a:schemeClr val="bg1"/>
                </a:solidFill>
                <a:hlinkClick r:id="rId3"/>
              </a:rPr>
              <a:t>https://</a:t>
            </a:r>
            <a:r>
              <a:rPr lang="en-US" sz="1200" i="1" dirty="0" err="1">
                <a:solidFill>
                  <a:schemeClr val="bg1"/>
                </a:solidFill>
                <a:hlinkClick r:id="rId3"/>
              </a:rPr>
              <a:t>flopy.readthedocs.io</a:t>
            </a:r>
            <a:r>
              <a:rPr lang="en-US" sz="1200" i="1" dirty="0">
                <a:solidFill>
                  <a:schemeClr val="bg1"/>
                </a:solidFill>
                <a:hlinkClick r:id="rId3"/>
              </a:rPr>
              <a:t>/</a:t>
            </a:r>
            <a:r>
              <a:rPr lang="en-US" sz="1200" i="1" dirty="0" err="1">
                <a:solidFill>
                  <a:schemeClr val="bg1"/>
                </a:solidFill>
                <a:hlinkClick r:id="rId3"/>
              </a:rPr>
              <a:t>en</a:t>
            </a:r>
            <a:r>
              <a:rPr lang="en-US" sz="1200" i="1" dirty="0">
                <a:solidFill>
                  <a:schemeClr val="bg1"/>
                </a:solidFill>
                <a:hlinkClick r:id="rId3"/>
              </a:rPr>
              <a:t>/latest/</a:t>
            </a:r>
            <a:r>
              <a:rPr lang="en-US" sz="1200" i="1" dirty="0" err="1">
                <a:solidFill>
                  <a:schemeClr val="bg1"/>
                </a:solidFill>
                <a:hlinkClick r:id="rId3"/>
              </a:rPr>
              <a:t>examples.html</a:t>
            </a:r>
            <a:endParaRPr lang="en-US" sz="1200" i="1" dirty="0">
              <a:solidFill>
                <a:schemeClr val="bg1"/>
              </a:solidFill>
            </a:endParaRPr>
          </a:p>
        </p:txBody>
      </p:sp>
    </p:spTree>
    <p:extLst>
      <p:ext uri="{BB962C8B-B14F-4D97-AF65-F5344CB8AC3E}">
        <p14:creationId xmlns:p14="http://schemas.microsoft.com/office/powerpoint/2010/main" val="2278612564"/>
      </p:ext>
    </p:extLst>
  </p:cSld>
  <p:clrMapOvr>
    <a:masterClrMapping/>
  </p:clrMapOvr>
</p:sld>
</file>

<file path=ppt/theme/theme1.xml><?xml version="1.0" encoding="utf-8"?>
<a:theme xmlns:a="http://schemas.openxmlformats.org/drawingml/2006/main" name="Bob 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Bob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Bob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ob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ob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ob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ob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ob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ob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58120</TotalTime>
  <Pages>4</Pages>
  <Words>227</Words>
  <Application>Microsoft Macintosh PowerPoint</Application>
  <PresentationFormat>On-screen Show (16:9)</PresentationFormat>
  <Paragraphs>42</Paragraphs>
  <Slides>11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Courier New</vt:lpstr>
      <vt:lpstr>Times New Roman</vt:lpstr>
      <vt:lpstr>Bob template</vt:lpstr>
      <vt:lpstr>FloPy pre- and post-processing</vt:lpstr>
      <vt:lpstr>FloPy Overview</vt:lpstr>
      <vt:lpstr>FloPy Family Tree</vt:lpstr>
      <vt:lpstr>FloPy MODFLOW 6 support</vt:lpstr>
      <vt:lpstr>FloPy publications</vt:lpstr>
      <vt:lpstr>FloPy Resources</vt:lpstr>
      <vt:lpstr>FloPy Resources</vt:lpstr>
      <vt:lpstr>FloPy Resources</vt:lpstr>
      <vt:lpstr>FloPy Resources</vt:lpstr>
      <vt:lpstr>How to get FloPy</vt:lpstr>
      <vt:lpstr>How to contribute</vt:lpstr>
    </vt:vector>
  </TitlesOfParts>
  <Manager>Visual Identity Committee</Manager>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Achievements, Challenges, and Future Directions – USGS Water Programs</dc:title>
  <dc:subject>General Information and Templates with USGS Visual Identity (VID)</dc:subject>
  <dc:creator>Bill Cunningham</dc:creator>
  <cp:keywords>slides, vugraphs, presentation, Arial, font, windows, templates</cp:keywords>
  <dc:description>Updated to incorporate revised Visual Identity (VID) System guidelines on fonts.  An exception to using the VID fonts is allowed for presentation materials.   The font Arial should be substituted for the VID fonts Univers Condensed Bold and Times Roman</dc:description>
  <cp:lastModifiedBy>Hughes, Joseph D</cp:lastModifiedBy>
  <cp:revision>1060</cp:revision>
  <cp:lastPrinted>2013-12-03T12:58:17Z</cp:lastPrinted>
  <dcterms:created xsi:type="dcterms:W3CDTF">2002-11-03T19:43:43Z</dcterms:created>
  <dcterms:modified xsi:type="dcterms:W3CDTF">2023-07-12T13:40:56Z</dcterms:modified>
</cp:coreProperties>
</file>